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7" r:id="rId5"/>
    <p:sldId id="258" r:id="rId6"/>
    <p:sldId id="260" r:id="rId7"/>
    <p:sldId id="264" r:id="rId8"/>
    <p:sldId id="261" r:id="rId9"/>
    <p:sldId id="265" r:id="rId10"/>
    <p:sldId id="266" r:id="rId11"/>
    <p:sldId id="259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722" autoAdjust="0"/>
  </p:normalViewPr>
  <p:slideViewPr>
    <p:cSldViewPr>
      <p:cViewPr varScale="1">
        <p:scale>
          <a:sx n="86" d="100"/>
          <a:sy n="86" d="100"/>
        </p:scale>
        <p:origin x="152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image" Target="../media/image72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image" Target="../media/image7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376BD0-87FA-45A3-919B-7030001994A6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DF02341-98EF-482A-B5C5-CD21D76CE1E1}">
      <dgm:prSet phldrT="[Текст]" custT="1"/>
      <dgm:spPr/>
      <dgm:t>
        <a:bodyPr/>
        <a:lstStyle/>
        <a:p>
          <a:r>
            <a:rPr lang="ru-RU" sz="1600" dirty="0" smtClean="0"/>
            <a:t>Для клинических и доклинических исследований было получено </a:t>
          </a:r>
          <a:r>
            <a:rPr lang="en-US" sz="2400" b="1" dirty="0" smtClean="0"/>
            <a:t>168 </a:t>
          </a:r>
          <a:r>
            <a:rPr lang="ru-RU" sz="1600" dirty="0" smtClean="0"/>
            <a:t>разрешений на ввоз за период с </a:t>
          </a:r>
          <a:r>
            <a:rPr lang="en-US" sz="1600" dirty="0" smtClean="0"/>
            <a:t> </a:t>
          </a:r>
          <a:r>
            <a:rPr lang="ru-RU" sz="1600" dirty="0" smtClean="0"/>
            <a:t>третьего квартала </a:t>
          </a:r>
          <a:r>
            <a:rPr lang="en-US" sz="1600" dirty="0" smtClean="0"/>
            <a:t>2011</a:t>
          </a:r>
          <a:r>
            <a:rPr lang="ru-RU" sz="1600" dirty="0" smtClean="0"/>
            <a:t> года по настоящее время</a:t>
          </a:r>
          <a:endParaRPr lang="ru-RU" sz="1600" dirty="0"/>
        </a:p>
      </dgm:t>
    </dgm:pt>
    <dgm:pt modelId="{367A36CA-DEE9-47C1-9CFE-6E109F36C387}" type="parTrans" cxnId="{7774783E-C0A7-49AA-90CE-C00DBC91BD6A}">
      <dgm:prSet/>
      <dgm:spPr/>
      <dgm:t>
        <a:bodyPr/>
        <a:lstStyle/>
        <a:p>
          <a:endParaRPr lang="ru-RU"/>
        </a:p>
      </dgm:t>
    </dgm:pt>
    <dgm:pt modelId="{8B589F0A-0AD1-4AB9-980A-CD4AA0AA8C23}" type="sibTrans" cxnId="{7774783E-C0A7-49AA-90CE-C00DBC91BD6A}">
      <dgm:prSet/>
      <dgm:spPr/>
      <dgm:t>
        <a:bodyPr/>
        <a:lstStyle/>
        <a:p>
          <a:endParaRPr lang="ru-RU"/>
        </a:p>
      </dgm:t>
    </dgm:pt>
    <dgm:pt modelId="{953F20BD-F1E0-4A05-B405-6C52F5E6FEE1}">
      <dgm:prSet phldrT="[Текст]" custT="1"/>
      <dgm:spPr/>
      <dgm:t>
        <a:bodyPr/>
        <a:lstStyle/>
        <a:p>
          <a:r>
            <a:rPr lang="ru-RU" sz="1600" dirty="0" smtClean="0"/>
            <a:t>Для фармацевтической экспертизы было получено </a:t>
          </a:r>
          <a:r>
            <a:rPr lang="en-US" sz="2400" b="1" dirty="0" smtClean="0"/>
            <a:t>213 </a:t>
          </a:r>
          <a:r>
            <a:rPr lang="ru-RU" sz="1600" dirty="0" smtClean="0"/>
            <a:t>разрешений на ввоз за период с конца 2010 года по настоящее время</a:t>
          </a:r>
          <a:endParaRPr lang="ru-RU" sz="1600" dirty="0"/>
        </a:p>
      </dgm:t>
    </dgm:pt>
    <dgm:pt modelId="{E85F67F6-3058-426A-823F-B05F1FA9DF7D}" type="parTrans" cxnId="{868496FC-9C68-4D5A-AF1A-C79E881AD2F6}">
      <dgm:prSet/>
      <dgm:spPr/>
      <dgm:t>
        <a:bodyPr/>
        <a:lstStyle/>
        <a:p>
          <a:endParaRPr lang="ru-RU"/>
        </a:p>
      </dgm:t>
    </dgm:pt>
    <dgm:pt modelId="{440169E2-6FAB-4E09-8F28-C7C9FC7CEA8A}" type="sibTrans" cxnId="{868496FC-9C68-4D5A-AF1A-C79E881AD2F6}">
      <dgm:prSet/>
      <dgm:spPr/>
      <dgm:t>
        <a:bodyPr/>
        <a:lstStyle/>
        <a:p>
          <a:endParaRPr lang="ru-RU"/>
        </a:p>
      </dgm:t>
    </dgm:pt>
    <dgm:pt modelId="{E5664922-7135-4B96-9673-E0181D2C3E60}">
      <dgm:prSet phldrT="[Текст]" custT="1"/>
      <dgm:spPr/>
      <dgm:t>
        <a:bodyPr/>
        <a:lstStyle/>
        <a:p>
          <a:r>
            <a:rPr lang="ru-RU" sz="1600" b="1" dirty="0" smtClean="0"/>
            <a:t>Опыт в получении:</a:t>
          </a:r>
          <a:endParaRPr lang="en-US" sz="1600" b="1" dirty="0" smtClean="0"/>
        </a:p>
        <a:p>
          <a:r>
            <a:rPr lang="ru-RU" sz="1300" dirty="0" smtClean="0">
              <a:latin typeface="Calibri"/>
              <a:cs typeface="Calibri"/>
            </a:rPr>
            <a:t>-</a:t>
          </a:r>
          <a:r>
            <a:rPr lang="en-US" sz="1300" dirty="0" smtClean="0">
              <a:latin typeface="Calibri"/>
              <a:cs typeface="Calibri"/>
            </a:rPr>
            <a:t> </a:t>
          </a:r>
          <a:r>
            <a:rPr lang="ru-RU" sz="1300" dirty="0" smtClean="0"/>
            <a:t>разрешений на импорт стандартных образцов</a:t>
          </a:r>
          <a:r>
            <a:rPr lang="en-US" sz="1300" dirty="0" smtClean="0"/>
            <a:t>;</a:t>
          </a:r>
        </a:p>
        <a:p>
          <a:r>
            <a:rPr lang="ru-RU" sz="1300" dirty="0" smtClean="0">
              <a:latin typeface="Calibri"/>
              <a:cs typeface="Calibri"/>
            </a:rPr>
            <a:t>- разрешений на импорт коммерческих партий </a:t>
          </a:r>
          <a:r>
            <a:rPr lang="en-US" sz="1300" dirty="0" smtClean="0">
              <a:latin typeface="Calibri"/>
              <a:cs typeface="Calibri"/>
            </a:rPr>
            <a:t>(</a:t>
          </a:r>
          <a:r>
            <a:rPr lang="ru-RU" sz="1300" dirty="0" smtClean="0">
              <a:latin typeface="Calibri"/>
              <a:cs typeface="Calibri"/>
            </a:rPr>
            <a:t>до НОЯ-</a:t>
          </a:r>
          <a:r>
            <a:rPr lang="en-US" sz="1300" dirty="0" smtClean="0">
              <a:latin typeface="Calibri"/>
              <a:cs typeface="Calibri"/>
            </a:rPr>
            <a:t>2011)</a:t>
          </a:r>
          <a:r>
            <a:rPr lang="ru-RU" sz="1300" dirty="0" smtClean="0">
              <a:latin typeface="Calibri"/>
              <a:cs typeface="Calibri"/>
            </a:rPr>
            <a:t>;</a:t>
          </a:r>
          <a:endParaRPr lang="en-US" sz="1300" dirty="0" smtClean="0">
            <a:latin typeface="Calibri"/>
            <a:cs typeface="Calibri"/>
          </a:endParaRPr>
        </a:p>
        <a:p>
          <a:r>
            <a:rPr lang="ru-RU" sz="1300" dirty="0" smtClean="0">
              <a:latin typeface="Calibri"/>
              <a:cs typeface="Calibri"/>
            </a:rPr>
            <a:t>- деклараций соответствия при ввозе рекламных образцов </a:t>
          </a:r>
        </a:p>
        <a:p>
          <a:r>
            <a:rPr lang="ru-RU" sz="1300" dirty="0" smtClean="0">
              <a:latin typeface="Calibri"/>
              <a:cs typeface="Calibri"/>
            </a:rPr>
            <a:t>- и т.д. </a:t>
          </a:r>
          <a:endParaRPr lang="ru-RU" sz="1300" dirty="0"/>
        </a:p>
      </dgm:t>
    </dgm:pt>
    <dgm:pt modelId="{E291AD7F-0B35-4574-A381-0C1A0A84DEE2}" type="parTrans" cxnId="{70133EC2-DB4D-41A2-9624-F099D901BE21}">
      <dgm:prSet/>
      <dgm:spPr/>
      <dgm:t>
        <a:bodyPr/>
        <a:lstStyle/>
        <a:p>
          <a:endParaRPr lang="ru-RU"/>
        </a:p>
      </dgm:t>
    </dgm:pt>
    <dgm:pt modelId="{AC539421-A5AB-43B1-9877-4FC83480D409}" type="sibTrans" cxnId="{70133EC2-DB4D-41A2-9624-F099D901BE21}">
      <dgm:prSet/>
      <dgm:spPr/>
      <dgm:t>
        <a:bodyPr/>
        <a:lstStyle/>
        <a:p>
          <a:endParaRPr lang="ru-RU"/>
        </a:p>
      </dgm:t>
    </dgm:pt>
    <dgm:pt modelId="{D6AAE51A-EF1F-4EA8-9BFA-0757320B0790}" type="pres">
      <dgm:prSet presAssocID="{C1376BD0-87FA-45A3-919B-7030001994A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2DFC98C-6BE3-462D-A4B1-B0D63DAA65CF}" type="pres">
      <dgm:prSet presAssocID="{9DF02341-98EF-482A-B5C5-CD21D76CE1E1}" presName="parentLin" presStyleCnt="0"/>
      <dgm:spPr/>
    </dgm:pt>
    <dgm:pt modelId="{B66A17D4-D681-484F-994B-CE902E7F9496}" type="pres">
      <dgm:prSet presAssocID="{9DF02341-98EF-482A-B5C5-CD21D76CE1E1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052BADAC-9E17-4A3C-A81C-A49C4A680608}" type="pres">
      <dgm:prSet presAssocID="{9DF02341-98EF-482A-B5C5-CD21D76CE1E1}" presName="parentText" presStyleLbl="node1" presStyleIdx="0" presStyleCnt="3" custScaleX="80758" custScaleY="214957" custLinFactNeighborX="5101" custLinFactNeighborY="316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D2133D-2147-4D8F-8C8E-0DD28AEB442C}" type="pres">
      <dgm:prSet presAssocID="{9DF02341-98EF-482A-B5C5-CD21D76CE1E1}" presName="negativeSpace" presStyleCnt="0"/>
      <dgm:spPr/>
    </dgm:pt>
    <dgm:pt modelId="{794628BA-6280-4A60-9731-F20F442BF4AB}" type="pres">
      <dgm:prSet presAssocID="{9DF02341-98EF-482A-B5C5-CD21D76CE1E1}" presName="childText" presStyleLbl="conFgAcc1" presStyleIdx="0" presStyleCnt="3" custScaleX="90747">
        <dgm:presLayoutVars>
          <dgm:bulletEnabled val="1"/>
        </dgm:presLayoutVars>
      </dgm:prSet>
      <dgm:spPr>
        <a:noFill/>
      </dgm:spPr>
      <dgm:t>
        <a:bodyPr/>
        <a:lstStyle/>
        <a:p>
          <a:endParaRPr lang="ru-RU"/>
        </a:p>
      </dgm:t>
    </dgm:pt>
    <dgm:pt modelId="{9C13DBDE-C305-41AB-B571-8D7B4A9079AB}" type="pres">
      <dgm:prSet presAssocID="{8B589F0A-0AD1-4AB9-980A-CD4AA0AA8C23}" presName="spaceBetweenRectangles" presStyleCnt="0"/>
      <dgm:spPr/>
    </dgm:pt>
    <dgm:pt modelId="{2C85F184-F130-4B62-B4EC-0C99EB764CD8}" type="pres">
      <dgm:prSet presAssocID="{953F20BD-F1E0-4A05-B405-6C52F5E6FEE1}" presName="parentLin" presStyleCnt="0"/>
      <dgm:spPr/>
    </dgm:pt>
    <dgm:pt modelId="{191F9E42-9F8A-447F-8B76-20F9A9D97424}" type="pres">
      <dgm:prSet presAssocID="{953F20BD-F1E0-4A05-B405-6C52F5E6FEE1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02616603-A795-4A1D-9BC9-D1C47FE5B5FD}" type="pres">
      <dgm:prSet presAssocID="{953F20BD-F1E0-4A05-B405-6C52F5E6FEE1}" presName="parentText" presStyleLbl="node1" presStyleIdx="1" presStyleCnt="3" custScaleX="83212" custScaleY="27043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129D6E-06AF-45E3-9F4A-F287A0CD8E7C}" type="pres">
      <dgm:prSet presAssocID="{953F20BD-F1E0-4A05-B405-6C52F5E6FEE1}" presName="negativeSpace" presStyleCnt="0"/>
      <dgm:spPr/>
    </dgm:pt>
    <dgm:pt modelId="{EC2232EA-7045-4591-A62A-64C7498A6B65}" type="pres">
      <dgm:prSet presAssocID="{953F20BD-F1E0-4A05-B405-6C52F5E6FEE1}" presName="childText" presStyleLbl="conFgAcc1" presStyleIdx="1" presStyleCnt="3" custScaleX="91250">
        <dgm:presLayoutVars>
          <dgm:bulletEnabled val="1"/>
        </dgm:presLayoutVars>
      </dgm:prSet>
      <dgm:spPr>
        <a:noFill/>
      </dgm:spPr>
      <dgm:t>
        <a:bodyPr/>
        <a:lstStyle/>
        <a:p>
          <a:endParaRPr lang="ru-RU"/>
        </a:p>
      </dgm:t>
    </dgm:pt>
    <dgm:pt modelId="{926EE479-53B8-4598-977C-7D961AFAADFD}" type="pres">
      <dgm:prSet presAssocID="{440169E2-6FAB-4E09-8F28-C7C9FC7CEA8A}" presName="spaceBetweenRectangles" presStyleCnt="0"/>
      <dgm:spPr/>
    </dgm:pt>
    <dgm:pt modelId="{B5A1554E-BB77-4C0C-99F5-E17204CA14A7}" type="pres">
      <dgm:prSet presAssocID="{E5664922-7135-4B96-9673-E0181D2C3E60}" presName="parentLin" presStyleCnt="0"/>
      <dgm:spPr/>
    </dgm:pt>
    <dgm:pt modelId="{C3A113D5-4B3A-4DEB-A93C-8D70AFB7569C}" type="pres">
      <dgm:prSet presAssocID="{E5664922-7135-4B96-9673-E0181D2C3E60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6F9C9F62-92A3-427F-A5F4-C78678F14C01}" type="pres">
      <dgm:prSet presAssocID="{E5664922-7135-4B96-9673-E0181D2C3E60}" presName="parentText" presStyleLbl="node1" presStyleIdx="2" presStyleCnt="3" custScaleX="88390" custScaleY="301435" custLinFactNeighborX="4518" custLinFactNeighborY="-813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B0EE11-ECDE-4DD6-98B5-2DE1863F6592}" type="pres">
      <dgm:prSet presAssocID="{E5664922-7135-4B96-9673-E0181D2C3E60}" presName="negativeSpace" presStyleCnt="0"/>
      <dgm:spPr/>
    </dgm:pt>
    <dgm:pt modelId="{E692A9E7-2957-41EB-A7A6-2512D943DC11}" type="pres">
      <dgm:prSet presAssocID="{E5664922-7135-4B96-9673-E0181D2C3E60}" presName="childText" presStyleLbl="conFgAcc1" presStyleIdx="2" presStyleCnt="3" custScaleX="91251">
        <dgm:presLayoutVars>
          <dgm:bulletEnabled val="1"/>
        </dgm:presLayoutVars>
      </dgm:prSet>
      <dgm:spPr>
        <a:noFill/>
      </dgm:spPr>
      <dgm:t>
        <a:bodyPr/>
        <a:lstStyle/>
        <a:p>
          <a:endParaRPr lang="ru-RU"/>
        </a:p>
      </dgm:t>
    </dgm:pt>
  </dgm:ptLst>
  <dgm:cxnLst>
    <dgm:cxn modelId="{72394B43-08BF-4FF7-9725-A37DE356AD81}" type="presOf" srcId="{953F20BD-F1E0-4A05-B405-6C52F5E6FEE1}" destId="{02616603-A795-4A1D-9BC9-D1C47FE5B5FD}" srcOrd="1" destOrd="0" presId="urn:microsoft.com/office/officeart/2005/8/layout/list1"/>
    <dgm:cxn modelId="{E3534D8E-DFE9-472E-AA5E-1C294E63CD9D}" type="presOf" srcId="{E5664922-7135-4B96-9673-E0181D2C3E60}" destId="{C3A113D5-4B3A-4DEB-A93C-8D70AFB7569C}" srcOrd="0" destOrd="0" presId="urn:microsoft.com/office/officeart/2005/8/layout/list1"/>
    <dgm:cxn modelId="{868496FC-9C68-4D5A-AF1A-C79E881AD2F6}" srcId="{C1376BD0-87FA-45A3-919B-7030001994A6}" destId="{953F20BD-F1E0-4A05-B405-6C52F5E6FEE1}" srcOrd="1" destOrd="0" parTransId="{E85F67F6-3058-426A-823F-B05F1FA9DF7D}" sibTransId="{440169E2-6FAB-4E09-8F28-C7C9FC7CEA8A}"/>
    <dgm:cxn modelId="{45703838-D610-45D4-80E7-F1DD7DDEAF5F}" type="presOf" srcId="{953F20BD-F1E0-4A05-B405-6C52F5E6FEE1}" destId="{191F9E42-9F8A-447F-8B76-20F9A9D97424}" srcOrd="0" destOrd="0" presId="urn:microsoft.com/office/officeart/2005/8/layout/list1"/>
    <dgm:cxn modelId="{C5BFD3DC-B5DA-475E-A919-B49492CAD5AC}" type="presOf" srcId="{C1376BD0-87FA-45A3-919B-7030001994A6}" destId="{D6AAE51A-EF1F-4EA8-9BFA-0757320B0790}" srcOrd="0" destOrd="0" presId="urn:microsoft.com/office/officeart/2005/8/layout/list1"/>
    <dgm:cxn modelId="{7774783E-C0A7-49AA-90CE-C00DBC91BD6A}" srcId="{C1376BD0-87FA-45A3-919B-7030001994A6}" destId="{9DF02341-98EF-482A-B5C5-CD21D76CE1E1}" srcOrd="0" destOrd="0" parTransId="{367A36CA-DEE9-47C1-9CFE-6E109F36C387}" sibTransId="{8B589F0A-0AD1-4AB9-980A-CD4AA0AA8C23}"/>
    <dgm:cxn modelId="{70133EC2-DB4D-41A2-9624-F099D901BE21}" srcId="{C1376BD0-87FA-45A3-919B-7030001994A6}" destId="{E5664922-7135-4B96-9673-E0181D2C3E60}" srcOrd="2" destOrd="0" parTransId="{E291AD7F-0B35-4574-A381-0C1A0A84DEE2}" sibTransId="{AC539421-A5AB-43B1-9877-4FC83480D409}"/>
    <dgm:cxn modelId="{2D805227-51EF-4814-9A71-842F7E136BC1}" type="presOf" srcId="{E5664922-7135-4B96-9673-E0181D2C3E60}" destId="{6F9C9F62-92A3-427F-A5F4-C78678F14C01}" srcOrd="1" destOrd="0" presId="urn:microsoft.com/office/officeart/2005/8/layout/list1"/>
    <dgm:cxn modelId="{DBCAF58E-5457-4985-9904-542BB2393F5A}" type="presOf" srcId="{9DF02341-98EF-482A-B5C5-CD21D76CE1E1}" destId="{B66A17D4-D681-484F-994B-CE902E7F9496}" srcOrd="0" destOrd="0" presId="urn:microsoft.com/office/officeart/2005/8/layout/list1"/>
    <dgm:cxn modelId="{AC6A0E4C-E7DF-4E41-B0E4-5D1CCD601D31}" type="presOf" srcId="{9DF02341-98EF-482A-B5C5-CD21D76CE1E1}" destId="{052BADAC-9E17-4A3C-A81C-A49C4A680608}" srcOrd="1" destOrd="0" presId="urn:microsoft.com/office/officeart/2005/8/layout/list1"/>
    <dgm:cxn modelId="{4D7A35EF-3042-4650-9E5C-6F6AC1D32F8D}" type="presParOf" srcId="{D6AAE51A-EF1F-4EA8-9BFA-0757320B0790}" destId="{F2DFC98C-6BE3-462D-A4B1-B0D63DAA65CF}" srcOrd="0" destOrd="0" presId="urn:microsoft.com/office/officeart/2005/8/layout/list1"/>
    <dgm:cxn modelId="{F789CC6F-50FB-4971-B7DF-EB5E77204936}" type="presParOf" srcId="{F2DFC98C-6BE3-462D-A4B1-B0D63DAA65CF}" destId="{B66A17D4-D681-484F-994B-CE902E7F9496}" srcOrd="0" destOrd="0" presId="urn:microsoft.com/office/officeart/2005/8/layout/list1"/>
    <dgm:cxn modelId="{7977CA75-D1A0-494C-BF37-05B1AFE3F444}" type="presParOf" srcId="{F2DFC98C-6BE3-462D-A4B1-B0D63DAA65CF}" destId="{052BADAC-9E17-4A3C-A81C-A49C4A680608}" srcOrd="1" destOrd="0" presId="urn:microsoft.com/office/officeart/2005/8/layout/list1"/>
    <dgm:cxn modelId="{A81A3842-9976-4632-8B7D-95036517E676}" type="presParOf" srcId="{D6AAE51A-EF1F-4EA8-9BFA-0757320B0790}" destId="{C3D2133D-2147-4D8F-8C8E-0DD28AEB442C}" srcOrd="1" destOrd="0" presId="urn:microsoft.com/office/officeart/2005/8/layout/list1"/>
    <dgm:cxn modelId="{9127C270-3121-46E0-932E-D291C5D2F8EE}" type="presParOf" srcId="{D6AAE51A-EF1F-4EA8-9BFA-0757320B0790}" destId="{794628BA-6280-4A60-9731-F20F442BF4AB}" srcOrd="2" destOrd="0" presId="urn:microsoft.com/office/officeart/2005/8/layout/list1"/>
    <dgm:cxn modelId="{01A7E8FB-DA81-42DE-904E-3E452EB7B321}" type="presParOf" srcId="{D6AAE51A-EF1F-4EA8-9BFA-0757320B0790}" destId="{9C13DBDE-C305-41AB-B571-8D7B4A9079AB}" srcOrd="3" destOrd="0" presId="urn:microsoft.com/office/officeart/2005/8/layout/list1"/>
    <dgm:cxn modelId="{BB66654C-6712-4F50-B058-69046633C775}" type="presParOf" srcId="{D6AAE51A-EF1F-4EA8-9BFA-0757320B0790}" destId="{2C85F184-F130-4B62-B4EC-0C99EB764CD8}" srcOrd="4" destOrd="0" presId="urn:microsoft.com/office/officeart/2005/8/layout/list1"/>
    <dgm:cxn modelId="{417A2013-E14C-498F-A251-23D8A5182EA5}" type="presParOf" srcId="{2C85F184-F130-4B62-B4EC-0C99EB764CD8}" destId="{191F9E42-9F8A-447F-8B76-20F9A9D97424}" srcOrd="0" destOrd="0" presId="urn:microsoft.com/office/officeart/2005/8/layout/list1"/>
    <dgm:cxn modelId="{9EEC8AED-824E-438F-B907-D578C7B9B073}" type="presParOf" srcId="{2C85F184-F130-4B62-B4EC-0C99EB764CD8}" destId="{02616603-A795-4A1D-9BC9-D1C47FE5B5FD}" srcOrd="1" destOrd="0" presId="urn:microsoft.com/office/officeart/2005/8/layout/list1"/>
    <dgm:cxn modelId="{73AFCED8-E2B1-4367-88D9-E2DB228AFCCD}" type="presParOf" srcId="{D6AAE51A-EF1F-4EA8-9BFA-0757320B0790}" destId="{EA129D6E-06AF-45E3-9F4A-F287A0CD8E7C}" srcOrd="5" destOrd="0" presId="urn:microsoft.com/office/officeart/2005/8/layout/list1"/>
    <dgm:cxn modelId="{E8F3E3A9-194D-4DB1-A893-2D7B5B826184}" type="presParOf" srcId="{D6AAE51A-EF1F-4EA8-9BFA-0757320B0790}" destId="{EC2232EA-7045-4591-A62A-64C7498A6B65}" srcOrd="6" destOrd="0" presId="urn:microsoft.com/office/officeart/2005/8/layout/list1"/>
    <dgm:cxn modelId="{A99051EA-FC74-46A6-810F-6AC0E86BC0D0}" type="presParOf" srcId="{D6AAE51A-EF1F-4EA8-9BFA-0757320B0790}" destId="{926EE479-53B8-4598-977C-7D961AFAADFD}" srcOrd="7" destOrd="0" presId="urn:microsoft.com/office/officeart/2005/8/layout/list1"/>
    <dgm:cxn modelId="{27C6AF78-82EC-401B-897E-E7BC8D881F58}" type="presParOf" srcId="{D6AAE51A-EF1F-4EA8-9BFA-0757320B0790}" destId="{B5A1554E-BB77-4C0C-99F5-E17204CA14A7}" srcOrd="8" destOrd="0" presId="urn:microsoft.com/office/officeart/2005/8/layout/list1"/>
    <dgm:cxn modelId="{5E8C1D8E-D01B-450E-AC78-0F20AFFC3CF9}" type="presParOf" srcId="{B5A1554E-BB77-4C0C-99F5-E17204CA14A7}" destId="{C3A113D5-4B3A-4DEB-A93C-8D70AFB7569C}" srcOrd="0" destOrd="0" presId="urn:microsoft.com/office/officeart/2005/8/layout/list1"/>
    <dgm:cxn modelId="{44ABF51D-A4D3-49D1-BD43-702565D5CD0C}" type="presParOf" srcId="{B5A1554E-BB77-4C0C-99F5-E17204CA14A7}" destId="{6F9C9F62-92A3-427F-A5F4-C78678F14C01}" srcOrd="1" destOrd="0" presId="urn:microsoft.com/office/officeart/2005/8/layout/list1"/>
    <dgm:cxn modelId="{805A5B76-B3B4-4AC4-9450-2F5B752B760C}" type="presParOf" srcId="{D6AAE51A-EF1F-4EA8-9BFA-0757320B0790}" destId="{FDB0EE11-ECDE-4DD6-98B5-2DE1863F6592}" srcOrd="9" destOrd="0" presId="urn:microsoft.com/office/officeart/2005/8/layout/list1"/>
    <dgm:cxn modelId="{A762AA36-7EBD-474C-902E-FAF023E6E245}" type="presParOf" srcId="{D6AAE51A-EF1F-4EA8-9BFA-0757320B0790}" destId="{E692A9E7-2957-41EB-A7A6-2512D943DC1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F4BAA6B-5D68-4FFE-80E0-EBDAA95CAD5D}" type="doc">
      <dgm:prSet loTypeId="urn:microsoft.com/office/officeart/2005/8/layout/chevron2" loCatId="process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BB9DA4C1-090A-47C5-8BD4-57A6547EF141}">
      <dgm:prSet phldrT="[Текст]" custT="1"/>
      <dgm:spPr/>
      <dgm:t>
        <a:bodyPr/>
        <a:lstStyle/>
        <a:p>
          <a:r>
            <a:rPr lang="ru-RU" sz="1400" dirty="0" smtClean="0"/>
            <a:t>ОТПРАВКА</a:t>
          </a:r>
          <a:endParaRPr lang="ru-RU" sz="900" dirty="0"/>
        </a:p>
      </dgm:t>
    </dgm:pt>
    <dgm:pt modelId="{E7DEAEFB-9855-41B5-9908-2BF4610B54B4}" type="parTrans" cxnId="{0D7BA088-BFF5-48A7-A40F-1BC9D7D32020}">
      <dgm:prSet/>
      <dgm:spPr/>
      <dgm:t>
        <a:bodyPr/>
        <a:lstStyle/>
        <a:p>
          <a:endParaRPr lang="ru-RU"/>
        </a:p>
      </dgm:t>
    </dgm:pt>
    <dgm:pt modelId="{F399CA00-5895-42DC-9A30-8CD2FD2B3A39}" type="sibTrans" cxnId="{0D7BA088-BFF5-48A7-A40F-1BC9D7D32020}">
      <dgm:prSet/>
      <dgm:spPr/>
      <dgm:t>
        <a:bodyPr/>
        <a:lstStyle/>
        <a:p>
          <a:endParaRPr lang="ru-RU"/>
        </a:p>
      </dgm:t>
    </dgm:pt>
    <dgm:pt modelId="{BFFF7926-4458-40D0-A9E1-20D13E67F88B}">
      <dgm:prSet phldrT="[Текст]" custT="1"/>
      <dgm:spPr/>
      <dgm:t>
        <a:bodyPr/>
        <a:lstStyle/>
        <a:p>
          <a:r>
            <a:rPr lang="ru-RU" sz="1600" dirty="0" smtClean="0"/>
            <a:t>Отслеживание груза</a:t>
          </a:r>
          <a:endParaRPr lang="ru-RU" sz="1600" b="1" dirty="0"/>
        </a:p>
      </dgm:t>
    </dgm:pt>
    <dgm:pt modelId="{74ED0FD9-E92F-48BB-BA18-1CFF84254ED9}" type="parTrans" cxnId="{8AC56148-6FC6-464E-92CA-6ACA4A23CE72}">
      <dgm:prSet/>
      <dgm:spPr/>
      <dgm:t>
        <a:bodyPr/>
        <a:lstStyle/>
        <a:p>
          <a:endParaRPr lang="ru-RU"/>
        </a:p>
      </dgm:t>
    </dgm:pt>
    <dgm:pt modelId="{1E993542-E8C2-413A-9BB6-67CEC1E9CB23}" type="sibTrans" cxnId="{8AC56148-6FC6-464E-92CA-6ACA4A23CE72}">
      <dgm:prSet/>
      <dgm:spPr/>
      <dgm:t>
        <a:bodyPr/>
        <a:lstStyle/>
        <a:p>
          <a:endParaRPr lang="ru-RU"/>
        </a:p>
      </dgm:t>
    </dgm:pt>
    <dgm:pt modelId="{86F4C81E-1CF9-4337-A809-1F1B0B500CF5}">
      <dgm:prSet phldrT="[Текст]" custT="1"/>
      <dgm:spPr/>
      <dgm:t>
        <a:bodyPr/>
        <a:lstStyle/>
        <a:p>
          <a:r>
            <a:rPr lang="ru-RU" sz="1600" dirty="0" smtClean="0"/>
            <a:t>Подготовка предварительной таможенной декларации</a:t>
          </a:r>
          <a:endParaRPr lang="ru-RU" sz="1600" dirty="0"/>
        </a:p>
      </dgm:t>
    </dgm:pt>
    <dgm:pt modelId="{A335A513-68C4-4D5C-BC00-029D0DA4E637}" type="parTrans" cxnId="{5E076F56-309E-4125-BCEF-F5EBBD8A4EEC}">
      <dgm:prSet/>
      <dgm:spPr/>
      <dgm:t>
        <a:bodyPr/>
        <a:lstStyle/>
        <a:p>
          <a:endParaRPr lang="ru-RU"/>
        </a:p>
      </dgm:t>
    </dgm:pt>
    <dgm:pt modelId="{E352F4EC-E366-45D8-A7B9-5FE53CC1ADB9}" type="sibTrans" cxnId="{5E076F56-309E-4125-BCEF-F5EBBD8A4EEC}">
      <dgm:prSet/>
      <dgm:spPr/>
      <dgm:t>
        <a:bodyPr/>
        <a:lstStyle/>
        <a:p>
          <a:endParaRPr lang="ru-RU"/>
        </a:p>
      </dgm:t>
    </dgm:pt>
    <dgm:pt modelId="{B1036AC1-831E-41C9-BE87-2B6AD3A3AE62}">
      <dgm:prSet phldrT="[Текст]"/>
      <dgm:spPr/>
      <dgm:t>
        <a:bodyPr/>
        <a:lstStyle/>
        <a:p>
          <a:r>
            <a:rPr lang="ru-RU" dirty="0" smtClean="0"/>
            <a:t>ТАМОЖЕННОЕ ОФОРМЛЕНИЕ</a:t>
          </a:r>
          <a:endParaRPr lang="ru-RU" dirty="0"/>
        </a:p>
      </dgm:t>
    </dgm:pt>
    <dgm:pt modelId="{9BD69DD2-B749-4482-B716-68B12DC2C7A5}" type="parTrans" cxnId="{19EDEB97-6338-42DB-AB70-C4B95DF5B9AD}">
      <dgm:prSet/>
      <dgm:spPr/>
      <dgm:t>
        <a:bodyPr/>
        <a:lstStyle/>
        <a:p>
          <a:endParaRPr lang="ru-RU"/>
        </a:p>
      </dgm:t>
    </dgm:pt>
    <dgm:pt modelId="{AFF2727D-FB09-41DE-A52F-40546C6E3273}" type="sibTrans" cxnId="{19EDEB97-6338-42DB-AB70-C4B95DF5B9AD}">
      <dgm:prSet/>
      <dgm:spPr/>
      <dgm:t>
        <a:bodyPr/>
        <a:lstStyle/>
        <a:p>
          <a:endParaRPr lang="ru-RU"/>
        </a:p>
      </dgm:t>
    </dgm:pt>
    <dgm:pt modelId="{E92C0368-AECD-4F82-B8B3-F62498E0F632}">
      <dgm:prSet phldrT="[Текст]" custT="1"/>
      <dgm:spPr/>
      <dgm:t>
        <a:bodyPr/>
        <a:lstStyle/>
        <a:p>
          <a:pPr algn="l"/>
          <a:r>
            <a:rPr lang="ru-RU" sz="1600" dirty="0" smtClean="0"/>
            <a:t>Получение сопроводительных документов на груз от СВХ, заверенных электронной цифровой подписью </a:t>
          </a:r>
          <a:r>
            <a:rPr lang="en-US" sz="1600" dirty="0" smtClean="0"/>
            <a:t>=&gt; </a:t>
          </a:r>
          <a:r>
            <a:rPr lang="ru-RU" sz="1800" b="1" dirty="0" smtClean="0"/>
            <a:t>экономия от 1 до 2 дней</a:t>
          </a:r>
          <a:r>
            <a:rPr lang="en-US" sz="1600" dirty="0" smtClean="0"/>
            <a:t>*</a:t>
          </a:r>
          <a:endParaRPr lang="ru-RU" sz="1600" dirty="0"/>
        </a:p>
      </dgm:t>
    </dgm:pt>
    <dgm:pt modelId="{013ECBBA-1C66-4C3B-B7D6-F55FC677C569}" type="parTrans" cxnId="{64D2B182-89C8-4A3E-86F5-DF58B74E37A8}">
      <dgm:prSet/>
      <dgm:spPr/>
      <dgm:t>
        <a:bodyPr/>
        <a:lstStyle/>
        <a:p>
          <a:endParaRPr lang="ru-RU"/>
        </a:p>
      </dgm:t>
    </dgm:pt>
    <dgm:pt modelId="{21B9DAA8-9E0F-4FE4-83B6-6E7CB1956EB2}" type="sibTrans" cxnId="{64D2B182-89C8-4A3E-86F5-DF58B74E37A8}">
      <dgm:prSet/>
      <dgm:spPr/>
      <dgm:t>
        <a:bodyPr/>
        <a:lstStyle/>
        <a:p>
          <a:endParaRPr lang="ru-RU"/>
        </a:p>
      </dgm:t>
    </dgm:pt>
    <dgm:pt modelId="{57DA7D73-B93F-41DC-B6FB-5125BE642021}">
      <dgm:prSet phldrT="[Текст]" custT="1"/>
      <dgm:spPr/>
      <dgm:t>
        <a:bodyPr/>
        <a:lstStyle/>
        <a:p>
          <a:pPr algn="l"/>
          <a:r>
            <a:rPr lang="ru-RU" sz="1600" dirty="0" smtClean="0"/>
            <a:t>Подача таможенной декларации</a:t>
          </a:r>
          <a:endParaRPr lang="ru-RU" sz="1600" dirty="0"/>
        </a:p>
      </dgm:t>
    </dgm:pt>
    <dgm:pt modelId="{9A24E3D7-82E7-4EC8-AB3A-89974888BDFF}" type="parTrans" cxnId="{AC9A82BB-A0A3-4B16-AB3A-45A92BF07D3C}">
      <dgm:prSet/>
      <dgm:spPr/>
      <dgm:t>
        <a:bodyPr/>
        <a:lstStyle/>
        <a:p>
          <a:endParaRPr lang="ru-RU"/>
        </a:p>
      </dgm:t>
    </dgm:pt>
    <dgm:pt modelId="{C8B02B06-F8B1-4BAC-9C96-71BF5E1C6F8C}" type="sibTrans" cxnId="{AC9A82BB-A0A3-4B16-AB3A-45A92BF07D3C}">
      <dgm:prSet/>
      <dgm:spPr/>
      <dgm:t>
        <a:bodyPr/>
        <a:lstStyle/>
        <a:p>
          <a:endParaRPr lang="ru-RU"/>
        </a:p>
      </dgm:t>
    </dgm:pt>
    <dgm:pt modelId="{D4D6F9A6-3C3B-460F-B3D7-5A58515B91ED}">
      <dgm:prSet phldrT="[Текст]"/>
      <dgm:spPr/>
      <dgm:t>
        <a:bodyPr/>
        <a:lstStyle/>
        <a:p>
          <a:r>
            <a:rPr lang="ru-RU" dirty="0" smtClean="0"/>
            <a:t>ПОЛУЧЕНИЕ</a:t>
          </a:r>
          <a:endParaRPr lang="ru-RU" dirty="0"/>
        </a:p>
      </dgm:t>
    </dgm:pt>
    <dgm:pt modelId="{4F2EC3F5-B3E8-435B-AA51-CBF321B18D39}" type="parTrans" cxnId="{5532C488-92DD-4A79-BD2E-D239BE10D82B}">
      <dgm:prSet/>
      <dgm:spPr/>
      <dgm:t>
        <a:bodyPr/>
        <a:lstStyle/>
        <a:p>
          <a:endParaRPr lang="ru-RU"/>
        </a:p>
      </dgm:t>
    </dgm:pt>
    <dgm:pt modelId="{924597AC-2B2D-4234-904F-972C89D130BD}" type="sibTrans" cxnId="{5532C488-92DD-4A79-BD2E-D239BE10D82B}">
      <dgm:prSet/>
      <dgm:spPr/>
      <dgm:t>
        <a:bodyPr/>
        <a:lstStyle/>
        <a:p>
          <a:endParaRPr lang="ru-RU"/>
        </a:p>
      </dgm:t>
    </dgm:pt>
    <dgm:pt modelId="{3F758857-5BE9-4E02-882F-9CEE8971FA4A}">
      <dgm:prSet phldrT="[Текст]" custT="1"/>
      <dgm:spPr/>
      <dgm:t>
        <a:bodyPr/>
        <a:lstStyle/>
        <a:p>
          <a:r>
            <a:rPr lang="ru-RU" sz="1600" dirty="0" smtClean="0"/>
            <a:t>Доставка груза Получателю, указанного в накладной</a:t>
          </a:r>
          <a:endParaRPr lang="ru-RU" sz="1600" dirty="0"/>
        </a:p>
      </dgm:t>
    </dgm:pt>
    <dgm:pt modelId="{A0C6F7EA-F9A1-4558-B1A2-7E16FB7E97EF}" type="parTrans" cxnId="{5DB887C4-A225-4CA7-A0DC-10C457D6AE75}">
      <dgm:prSet/>
      <dgm:spPr/>
      <dgm:t>
        <a:bodyPr/>
        <a:lstStyle/>
        <a:p>
          <a:endParaRPr lang="ru-RU"/>
        </a:p>
      </dgm:t>
    </dgm:pt>
    <dgm:pt modelId="{93EFF9F4-FCCF-43F8-96FE-AE136C931DAC}" type="sibTrans" cxnId="{5DB887C4-A225-4CA7-A0DC-10C457D6AE75}">
      <dgm:prSet/>
      <dgm:spPr/>
      <dgm:t>
        <a:bodyPr/>
        <a:lstStyle/>
        <a:p>
          <a:endParaRPr lang="ru-RU"/>
        </a:p>
      </dgm:t>
    </dgm:pt>
    <dgm:pt modelId="{57321586-5329-4D76-92BE-2F2678B011E8}">
      <dgm:prSet phldrT="[Текст]" custT="1"/>
      <dgm:spPr/>
      <dgm:t>
        <a:bodyPr/>
        <a:lstStyle/>
        <a:p>
          <a:r>
            <a:rPr lang="ru-RU" sz="1200" dirty="0" smtClean="0"/>
            <a:t>ПОДГОТОВКА</a:t>
          </a:r>
        </a:p>
        <a:p>
          <a:r>
            <a:rPr lang="ru-RU" sz="1200" dirty="0" smtClean="0"/>
            <a:t>ДОКУМЕНТОВ</a:t>
          </a:r>
          <a:endParaRPr lang="ru-RU" sz="900" dirty="0"/>
        </a:p>
      </dgm:t>
    </dgm:pt>
    <dgm:pt modelId="{B6E1C848-20AF-4766-A092-27CF8A545D97}" type="parTrans" cxnId="{DC97576F-736A-402F-8538-6AA138A229F5}">
      <dgm:prSet/>
      <dgm:spPr/>
      <dgm:t>
        <a:bodyPr/>
        <a:lstStyle/>
        <a:p>
          <a:endParaRPr lang="ru-RU"/>
        </a:p>
      </dgm:t>
    </dgm:pt>
    <dgm:pt modelId="{DBEDF0FC-4D5A-4CA6-87EE-39DF00768519}" type="sibTrans" cxnId="{DC97576F-736A-402F-8538-6AA138A229F5}">
      <dgm:prSet/>
      <dgm:spPr/>
      <dgm:t>
        <a:bodyPr/>
        <a:lstStyle/>
        <a:p>
          <a:endParaRPr lang="ru-RU"/>
        </a:p>
      </dgm:t>
    </dgm:pt>
    <dgm:pt modelId="{4FAE037F-61A4-4E20-8ED5-15A8902961EC}">
      <dgm:prSet phldrT="[Текст]" custT="1"/>
      <dgm:spPr/>
      <dgm:t>
        <a:bodyPr/>
        <a:lstStyle/>
        <a:p>
          <a:r>
            <a:rPr lang="ru-RU" sz="1600" dirty="0" smtClean="0"/>
            <a:t>Предварительная проверка отгрузочных документов (инвойс, контракт, накладная)</a:t>
          </a:r>
          <a:r>
            <a:rPr lang="en-US" sz="1600" dirty="0" smtClean="0"/>
            <a:t>=&gt;</a:t>
          </a:r>
          <a:r>
            <a:rPr lang="ru-RU" sz="1600" dirty="0" smtClean="0"/>
            <a:t> </a:t>
          </a:r>
          <a:r>
            <a:rPr lang="ru-RU" sz="1600" b="1" dirty="0" smtClean="0"/>
            <a:t>НАПИСАНИЕ ПРОТОКОЛА ОШИБОК С КОММЕНТАРИЯМИ </a:t>
          </a:r>
          <a:r>
            <a:rPr lang="en-US" sz="1600" b="1" dirty="0" smtClean="0"/>
            <a:t>  </a:t>
          </a:r>
          <a:endParaRPr lang="ru-RU" sz="1600" b="1" dirty="0"/>
        </a:p>
      </dgm:t>
    </dgm:pt>
    <dgm:pt modelId="{6CE7DC72-0FAF-48C4-94D4-1F39B6FFE28F}" type="parTrans" cxnId="{9E19D8A4-12FC-45F1-9270-3D5B7E664108}">
      <dgm:prSet/>
      <dgm:spPr/>
      <dgm:t>
        <a:bodyPr/>
        <a:lstStyle/>
        <a:p>
          <a:endParaRPr lang="ru-RU"/>
        </a:p>
      </dgm:t>
    </dgm:pt>
    <dgm:pt modelId="{27BA1850-390E-4723-BE84-B28C937B2D60}" type="sibTrans" cxnId="{9E19D8A4-12FC-45F1-9270-3D5B7E664108}">
      <dgm:prSet/>
      <dgm:spPr/>
      <dgm:t>
        <a:bodyPr/>
        <a:lstStyle/>
        <a:p>
          <a:endParaRPr lang="ru-RU"/>
        </a:p>
      </dgm:t>
    </dgm:pt>
    <dgm:pt modelId="{DAA08865-80E6-4232-BA56-C9F2C27AF113}">
      <dgm:prSet phldrT="[Текст]" custT="1"/>
      <dgm:spPr/>
      <dgm:t>
        <a:bodyPr/>
        <a:lstStyle/>
        <a:p>
          <a:r>
            <a:rPr lang="ru-RU" sz="1400" dirty="0" smtClean="0"/>
            <a:t>Помощь в проведении переговоров с отправителем, работа с возражениями, поиск компромиссного решения </a:t>
          </a:r>
          <a:r>
            <a:rPr lang="en-US" sz="1400" dirty="0" smtClean="0"/>
            <a:t>=&gt; </a:t>
          </a:r>
          <a:r>
            <a:rPr lang="ru-RU" sz="1400" b="1" dirty="0" smtClean="0"/>
            <a:t>СОГЛАСОВАННЫЙ КОМПЛЕКТ ДОКУМЕНТОВ</a:t>
          </a:r>
          <a:endParaRPr lang="ru-RU" sz="1400" b="1" dirty="0"/>
        </a:p>
      </dgm:t>
    </dgm:pt>
    <dgm:pt modelId="{30266B0B-F084-4828-BA12-3DF6BEA01E08}" type="parTrans" cxnId="{37FE20B9-55AB-4F15-B122-9A0CB4DBC764}">
      <dgm:prSet/>
      <dgm:spPr/>
      <dgm:t>
        <a:bodyPr/>
        <a:lstStyle/>
        <a:p>
          <a:endParaRPr lang="ru-RU"/>
        </a:p>
      </dgm:t>
    </dgm:pt>
    <dgm:pt modelId="{00A3FF68-1B97-4845-93C7-4998B7656207}" type="sibTrans" cxnId="{37FE20B9-55AB-4F15-B122-9A0CB4DBC764}">
      <dgm:prSet/>
      <dgm:spPr/>
      <dgm:t>
        <a:bodyPr/>
        <a:lstStyle/>
        <a:p>
          <a:endParaRPr lang="ru-RU"/>
        </a:p>
      </dgm:t>
    </dgm:pt>
    <dgm:pt modelId="{5976C8CE-D5BA-4F97-97F6-6B753725A68A}">
      <dgm:prSet phldrT="[Текст]" custT="1"/>
      <dgm:spPr/>
      <dgm:t>
        <a:bodyPr/>
        <a:lstStyle/>
        <a:p>
          <a:r>
            <a:rPr lang="ru-RU" sz="1600" dirty="0" smtClean="0"/>
            <a:t>Предупреждение СВХ о ближайших поставках</a:t>
          </a:r>
          <a:endParaRPr lang="ru-RU" sz="1600" dirty="0"/>
        </a:p>
      </dgm:t>
    </dgm:pt>
    <dgm:pt modelId="{5A0F14DC-B31D-4680-A63E-2246072A1E8D}" type="parTrans" cxnId="{AD07E154-B184-4EB1-94D9-92DBBAF7CB6C}">
      <dgm:prSet/>
      <dgm:spPr/>
      <dgm:t>
        <a:bodyPr/>
        <a:lstStyle/>
        <a:p>
          <a:endParaRPr lang="ru-RU"/>
        </a:p>
      </dgm:t>
    </dgm:pt>
    <dgm:pt modelId="{F5B0B9D1-6E06-4A6F-8D25-221C3AF14F72}" type="sibTrans" cxnId="{AD07E154-B184-4EB1-94D9-92DBBAF7CB6C}">
      <dgm:prSet/>
      <dgm:spPr/>
      <dgm:t>
        <a:bodyPr/>
        <a:lstStyle/>
        <a:p>
          <a:endParaRPr lang="ru-RU"/>
        </a:p>
      </dgm:t>
    </dgm:pt>
    <dgm:pt modelId="{AD9743D0-A461-4F54-97E6-4896E59003D3}">
      <dgm:prSet phldrT="[Текст]" custT="1"/>
      <dgm:spPr/>
      <dgm:t>
        <a:bodyPr/>
        <a:lstStyle/>
        <a:p>
          <a:pPr algn="r"/>
          <a:r>
            <a:rPr lang="en-US" sz="1200" dirty="0" smtClean="0"/>
            <a:t>*</a:t>
          </a:r>
          <a:r>
            <a:rPr lang="ru-RU" sz="1200" dirty="0" smtClean="0"/>
            <a:t>Согласованный бизнес-процесс с СВХ </a:t>
          </a:r>
          <a:r>
            <a:rPr lang="en-US" sz="1200" dirty="0" smtClean="0"/>
            <a:t>DHL-express </a:t>
          </a:r>
          <a:r>
            <a:rPr lang="ru-RU" sz="1200" dirty="0" smtClean="0"/>
            <a:t>и </a:t>
          </a:r>
          <a:r>
            <a:rPr lang="en-US" sz="1200" dirty="0" smtClean="0"/>
            <a:t>TNT-express</a:t>
          </a:r>
          <a:endParaRPr lang="ru-RU" sz="1200" dirty="0"/>
        </a:p>
      </dgm:t>
    </dgm:pt>
    <dgm:pt modelId="{1774AFC6-9E63-4C72-8A28-25E79FFB18CB}" type="sibTrans" cxnId="{0A747311-ED24-4BCF-A8D1-B793FF015EAB}">
      <dgm:prSet/>
      <dgm:spPr/>
      <dgm:t>
        <a:bodyPr/>
        <a:lstStyle/>
        <a:p>
          <a:endParaRPr lang="ru-RU"/>
        </a:p>
      </dgm:t>
    </dgm:pt>
    <dgm:pt modelId="{742767A6-7175-42ED-878D-1AD3574584D7}" type="parTrans" cxnId="{0A747311-ED24-4BCF-A8D1-B793FF015EAB}">
      <dgm:prSet/>
      <dgm:spPr/>
      <dgm:t>
        <a:bodyPr/>
        <a:lstStyle/>
        <a:p>
          <a:endParaRPr lang="ru-RU"/>
        </a:p>
      </dgm:t>
    </dgm:pt>
    <dgm:pt modelId="{4E460827-E949-4DE2-86D8-986C1D7C78B9}">
      <dgm:prSet phldrT="[Текст]" custT="1"/>
      <dgm:spPr/>
      <dgm:t>
        <a:bodyPr/>
        <a:lstStyle/>
        <a:p>
          <a:pPr algn="l"/>
          <a:r>
            <a:rPr lang="ru-RU" sz="1600" dirty="0" smtClean="0"/>
            <a:t>Выпуск разрешен!</a:t>
          </a:r>
          <a:endParaRPr lang="ru-RU" sz="1600" dirty="0"/>
        </a:p>
      </dgm:t>
    </dgm:pt>
    <dgm:pt modelId="{53BA29D1-28E8-451F-B1FB-A5B8BD3462C8}" type="parTrans" cxnId="{EAD2BFEF-8BC8-4F8F-979E-4979ADFFFAC0}">
      <dgm:prSet/>
      <dgm:spPr/>
      <dgm:t>
        <a:bodyPr/>
        <a:lstStyle/>
        <a:p>
          <a:endParaRPr lang="ru-RU"/>
        </a:p>
      </dgm:t>
    </dgm:pt>
    <dgm:pt modelId="{31EFE6A8-9C3F-4B2B-8E97-9171845A766C}" type="sibTrans" cxnId="{EAD2BFEF-8BC8-4F8F-979E-4979ADFFFAC0}">
      <dgm:prSet/>
      <dgm:spPr/>
      <dgm:t>
        <a:bodyPr/>
        <a:lstStyle/>
        <a:p>
          <a:endParaRPr lang="ru-RU"/>
        </a:p>
      </dgm:t>
    </dgm:pt>
    <dgm:pt modelId="{CF53FF77-E6B0-4E40-B7D6-F86E8BB1DF83}">
      <dgm:prSet phldrT="[Текст]" custT="1"/>
      <dgm:spPr/>
      <dgm:t>
        <a:bodyPr/>
        <a:lstStyle/>
        <a:p>
          <a:r>
            <a:rPr lang="ru-RU" sz="1600" dirty="0" smtClean="0"/>
            <a:t>Поступление груза на СВХ </a:t>
          </a:r>
          <a:r>
            <a:rPr lang="en-US" sz="1600" dirty="0" smtClean="0"/>
            <a:t>DHL-express </a:t>
          </a:r>
          <a:r>
            <a:rPr lang="ru-RU" sz="1600" dirty="0" smtClean="0"/>
            <a:t>или </a:t>
          </a:r>
          <a:r>
            <a:rPr lang="en-US" sz="1600" dirty="0" smtClean="0"/>
            <a:t>TNT-express</a:t>
          </a:r>
          <a:r>
            <a:rPr lang="ru-RU" sz="1600" dirty="0" smtClean="0"/>
            <a:t> </a:t>
          </a:r>
          <a:endParaRPr lang="ru-RU" sz="1600" dirty="0"/>
        </a:p>
      </dgm:t>
    </dgm:pt>
    <dgm:pt modelId="{7C67AB06-D00A-424B-AA96-38055300D0EC}" type="parTrans" cxnId="{9D0B0A01-2E70-4DEC-B50C-BE3BCBBB6A68}">
      <dgm:prSet/>
      <dgm:spPr/>
      <dgm:t>
        <a:bodyPr/>
        <a:lstStyle/>
        <a:p>
          <a:endParaRPr lang="ru-RU"/>
        </a:p>
      </dgm:t>
    </dgm:pt>
    <dgm:pt modelId="{F021430F-1397-466C-AC48-2DF630A548CF}" type="sibTrans" cxnId="{9D0B0A01-2E70-4DEC-B50C-BE3BCBBB6A68}">
      <dgm:prSet/>
      <dgm:spPr/>
      <dgm:t>
        <a:bodyPr/>
        <a:lstStyle/>
        <a:p>
          <a:endParaRPr lang="ru-RU"/>
        </a:p>
      </dgm:t>
    </dgm:pt>
    <dgm:pt modelId="{440B38EA-38F6-43FD-A782-44F04E295C0F}" type="pres">
      <dgm:prSet presAssocID="{DF4BAA6B-5D68-4FFE-80E0-EBDAA95CAD5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287B43C-CBA5-4811-B24D-28950D488326}" type="pres">
      <dgm:prSet presAssocID="{57321586-5329-4D76-92BE-2F2678B011E8}" presName="composite" presStyleCnt="0"/>
      <dgm:spPr/>
      <dgm:t>
        <a:bodyPr/>
        <a:lstStyle/>
        <a:p>
          <a:endParaRPr lang="ru-RU"/>
        </a:p>
      </dgm:t>
    </dgm:pt>
    <dgm:pt modelId="{0DF10FD3-0861-42A5-A4B7-D9020D2CF5D9}" type="pres">
      <dgm:prSet presAssocID="{57321586-5329-4D76-92BE-2F2678B011E8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A4F2A4-AE57-4CFE-821F-38D152C7A181}" type="pres">
      <dgm:prSet presAssocID="{57321586-5329-4D76-92BE-2F2678B011E8}" presName="descendantText" presStyleLbl="alignAcc1" presStyleIdx="0" presStyleCnt="4" custLinFactNeighborX="-102" custLinFactNeighborY="-20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1D15CF-EC79-4E19-AEEA-46F64E60BDB5}" type="pres">
      <dgm:prSet presAssocID="{DBEDF0FC-4D5A-4CA6-87EE-39DF00768519}" presName="sp" presStyleCnt="0"/>
      <dgm:spPr/>
      <dgm:t>
        <a:bodyPr/>
        <a:lstStyle/>
        <a:p>
          <a:endParaRPr lang="ru-RU"/>
        </a:p>
      </dgm:t>
    </dgm:pt>
    <dgm:pt modelId="{E381305B-9046-435F-BD6B-972254C4FD04}" type="pres">
      <dgm:prSet presAssocID="{BB9DA4C1-090A-47C5-8BD4-57A6547EF141}" presName="composite" presStyleCnt="0"/>
      <dgm:spPr/>
      <dgm:t>
        <a:bodyPr/>
        <a:lstStyle/>
        <a:p>
          <a:endParaRPr lang="ru-RU"/>
        </a:p>
      </dgm:t>
    </dgm:pt>
    <dgm:pt modelId="{46DE71D9-570B-41BA-9D2B-40693C749B52}" type="pres">
      <dgm:prSet presAssocID="{BB9DA4C1-090A-47C5-8BD4-57A6547EF141}" presName="parentText" presStyleLbl="alignNode1" presStyleIdx="1" presStyleCnt="4" custLinFactNeighborX="-1220" custLinFactNeighborY="-24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CC536A-4C19-442B-8B37-D15923C191DE}" type="pres">
      <dgm:prSet presAssocID="{BB9DA4C1-090A-47C5-8BD4-57A6547EF141}" presName="descendantText" presStyleLbl="alignAcc1" presStyleIdx="1" presStyleCnt="4" custScaleX="77605" custScaleY="105639" custLinFactNeighborX="-11255" custLinFactNeighborY="-34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E5CEEF-EC1F-4F4F-8688-6B2DAAD2099A}" type="pres">
      <dgm:prSet presAssocID="{F399CA00-5895-42DC-9A30-8CD2FD2B3A39}" presName="sp" presStyleCnt="0"/>
      <dgm:spPr/>
      <dgm:t>
        <a:bodyPr/>
        <a:lstStyle/>
        <a:p>
          <a:endParaRPr lang="ru-RU"/>
        </a:p>
      </dgm:t>
    </dgm:pt>
    <dgm:pt modelId="{A3DF8733-F0F8-494B-80D2-5CA09941A53A}" type="pres">
      <dgm:prSet presAssocID="{B1036AC1-831E-41C9-BE87-2B6AD3A3AE62}" presName="composite" presStyleCnt="0"/>
      <dgm:spPr/>
      <dgm:t>
        <a:bodyPr/>
        <a:lstStyle/>
        <a:p>
          <a:endParaRPr lang="ru-RU"/>
        </a:p>
      </dgm:t>
    </dgm:pt>
    <dgm:pt modelId="{C0A2C7F3-415B-4E79-A1AA-7BE4AFC1B99B}" type="pres">
      <dgm:prSet presAssocID="{B1036AC1-831E-41C9-BE87-2B6AD3A3AE62}" presName="parentText" presStyleLbl="alignNode1" presStyleIdx="2" presStyleCnt="4" custLinFactNeighborX="-3892" custLinFactNeighborY="-363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91EC1C-BD73-45D0-8960-B47A901B5EE5}" type="pres">
      <dgm:prSet presAssocID="{B1036AC1-831E-41C9-BE87-2B6AD3A3AE62}" presName="descendantText" presStyleLbl="alignAcc1" presStyleIdx="2" presStyleCnt="4" custScaleX="88414" custScaleY="190971" custLinFactNeighborX="-6107" custLinFactNeighborY="-186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17AE81-1F24-40A8-A30F-85619406FE0A}" type="pres">
      <dgm:prSet presAssocID="{AFF2727D-FB09-41DE-A52F-40546C6E3273}" presName="sp" presStyleCnt="0"/>
      <dgm:spPr/>
      <dgm:t>
        <a:bodyPr/>
        <a:lstStyle/>
        <a:p>
          <a:endParaRPr lang="ru-RU"/>
        </a:p>
      </dgm:t>
    </dgm:pt>
    <dgm:pt modelId="{2045A6C3-7051-4C27-B8E9-6BB9A2ADEF94}" type="pres">
      <dgm:prSet presAssocID="{D4D6F9A6-3C3B-460F-B3D7-5A58515B91ED}" presName="composite" presStyleCnt="0"/>
      <dgm:spPr/>
      <dgm:t>
        <a:bodyPr/>
        <a:lstStyle/>
        <a:p>
          <a:endParaRPr lang="ru-RU"/>
        </a:p>
      </dgm:t>
    </dgm:pt>
    <dgm:pt modelId="{F750C54A-C6E5-4C7F-AB1C-34BA5AAE20EE}" type="pres">
      <dgm:prSet presAssocID="{D4D6F9A6-3C3B-460F-B3D7-5A58515B91ED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A3554A-F2A8-4280-932B-DCB9170B25E2}" type="pres">
      <dgm:prSet presAssocID="{D4D6F9A6-3C3B-460F-B3D7-5A58515B91ED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00F330E-1E3F-4661-93A8-EE9CEF0CBBA2}" type="presOf" srcId="{DAA08865-80E6-4232-BA56-C9F2C27AF113}" destId="{8AA4F2A4-AE57-4CFE-821F-38D152C7A181}" srcOrd="0" destOrd="1" presId="urn:microsoft.com/office/officeart/2005/8/layout/chevron2"/>
    <dgm:cxn modelId="{590FBB1D-A1FE-41C4-B827-84FCF6B46EE9}" type="presOf" srcId="{3F758857-5BE9-4E02-882F-9CEE8971FA4A}" destId="{18A3554A-F2A8-4280-932B-DCB9170B25E2}" srcOrd="0" destOrd="0" presId="urn:microsoft.com/office/officeart/2005/8/layout/chevron2"/>
    <dgm:cxn modelId="{EAD2BFEF-8BC8-4F8F-979E-4979ADFFFAC0}" srcId="{B1036AC1-831E-41C9-BE87-2B6AD3A3AE62}" destId="{4E460827-E949-4DE2-86D8-986C1D7C78B9}" srcOrd="3" destOrd="0" parTransId="{53BA29D1-28E8-451F-B1FB-A5B8BD3462C8}" sibTransId="{31EFE6A8-9C3F-4B2B-8E97-9171845A766C}"/>
    <dgm:cxn modelId="{AD07E154-B184-4EB1-94D9-92DBBAF7CB6C}" srcId="{BB9DA4C1-090A-47C5-8BD4-57A6547EF141}" destId="{5976C8CE-D5BA-4F97-97F6-6B753725A68A}" srcOrd="1" destOrd="0" parTransId="{5A0F14DC-B31D-4680-A63E-2246072A1E8D}" sibTransId="{F5B0B9D1-6E06-4A6F-8D25-221C3AF14F72}"/>
    <dgm:cxn modelId="{05A060E0-CEDF-4C1C-80DF-AE3D64C924EB}" type="presOf" srcId="{AD9743D0-A461-4F54-97E6-4896E59003D3}" destId="{4E91EC1C-BD73-45D0-8960-B47A901B5EE5}" srcOrd="0" destOrd="1" presId="urn:microsoft.com/office/officeart/2005/8/layout/chevron2"/>
    <dgm:cxn modelId="{D72EED4A-C952-4F20-92DB-EBA84C398A63}" type="presOf" srcId="{DF4BAA6B-5D68-4FFE-80E0-EBDAA95CAD5D}" destId="{440B38EA-38F6-43FD-A782-44F04E295C0F}" srcOrd="0" destOrd="0" presId="urn:microsoft.com/office/officeart/2005/8/layout/chevron2"/>
    <dgm:cxn modelId="{5532C488-92DD-4A79-BD2E-D239BE10D82B}" srcId="{DF4BAA6B-5D68-4FFE-80E0-EBDAA95CAD5D}" destId="{D4D6F9A6-3C3B-460F-B3D7-5A58515B91ED}" srcOrd="3" destOrd="0" parTransId="{4F2EC3F5-B3E8-435B-AA51-CBF321B18D39}" sibTransId="{924597AC-2B2D-4234-904F-972C89D130BD}"/>
    <dgm:cxn modelId="{B57B238B-A7A0-478B-99F5-56309979CC35}" type="presOf" srcId="{D4D6F9A6-3C3B-460F-B3D7-5A58515B91ED}" destId="{F750C54A-C6E5-4C7F-AB1C-34BA5AAE20EE}" srcOrd="0" destOrd="0" presId="urn:microsoft.com/office/officeart/2005/8/layout/chevron2"/>
    <dgm:cxn modelId="{9E19D8A4-12FC-45F1-9270-3D5B7E664108}" srcId="{57321586-5329-4D76-92BE-2F2678B011E8}" destId="{4FAE037F-61A4-4E20-8ED5-15A8902961EC}" srcOrd="0" destOrd="0" parTransId="{6CE7DC72-0FAF-48C4-94D4-1F39B6FFE28F}" sibTransId="{27BA1850-390E-4723-BE84-B28C937B2D60}"/>
    <dgm:cxn modelId="{5DB887C4-A225-4CA7-A0DC-10C457D6AE75}" srcId="{D4D6F9A6-3C3B-460F-B3D7-5A58515B91ED}" destId="{3F758857-5BE9-4E02-882F-9CEE8971FA4A}" srcOrd="0" destOrd="0" parTransId="{A0C6F7EA-F9A1-4558-B1A2-7E16FB7E97EF}" sibTransId="{93EFF9F4-FCCF-43F8-96FE-AE136C931DAC}"/>
    <dgm:cxn modelId="{A07DA3FF-F674-42AE-BB16-029EA8DCAA89}" type="presOf" srcId="{86F4C81E-1CF9-4337-A809-1F1B0B500CF5}" destId="{6FCC536A-4C19-442B-8B37-D15923C191DE}" srcOrd="0" destOrd="2" presId="urn:microsoft.com/office/officeart/2005/8/layout/chevron2"/>
    <dgm:cxn modelId="{BF6BE594-885A-4862-84E3-36BFE5DA9417}" type="presOf" srcId="{BFFF7926-4458-40D0-A9E1-20D13E67F88B}" destId="{6FCC536A-4C19-442B-8B37-D15923C191DE}" srcOrd="0" destOrd="0" presId="urn:microsoft.com/office/officeart/2005/8/layout/chevron2"/>
    <dgm:cxn modelId="{DC97576F-736A-402F-8538-6AA138A229F5}" srcId="{DF4BAA6B-5D68-4FFE-80E0-EBDAA95CAD5D}" destId="{57321586-5329-4D76-92BE-2F2678B011E8}" srcOrd="0" destOrd="0" parTransId="{B6E1C848-20AF-4766-A092-27CF8A545D97}" sibTransId="{DBEDF0FC-4D5A-4CA6-87EE-39DF00768519}"/>
    <dgm:cxn modelId="{AC9A82BB-A0A3-4B16-AB3A-45A92BF07D3C}" srcId="{B1036AC1-831E-41C9-BE87-2B6AD3A3AE62}" destId="{57DA7D73-B93F-41DC-B6FB-5125BE642021}" srcOrd="2" destOrd="0" parTransId="{9A24E3D7-82E7-4EC8-AB3A-89974888BDFF}" sibTransId="{C8B02B06-F8B1-4BAC-9C96-71BF5E1C6F8C}"/>
    <dgm:cxn modelId="{186BCD09-9884-4709-A4A1-4FE0D5527B6B}" type="presOf" srcId="{E92C0368-AECD-4F82-B8B3-F62498E0F632}" destId="{4E91EC1C-BD73-45D0-8960-B47A901B5EE5}" srcOrd="0" destOrd="0" presId="urn:microsoft.com/office/officeart/2005/8/layout/chevron2"/>
    <dgm:cxn modelId="{5E076F56-309E-4125-BCEF-F5EBBD8A4EEC}" srcId="{BB9DA4C1-090A-47C5-8BD4-57A6547EF141}" destId="{86F4C81E-1CF9-4337-A809-1F1B0B500CF5}" srcOrd="2" destOrd="0" parTransId="{A335A513-68C4-4D5C-BC00-029D0DA4E637}" sibTransId="{E352F4EC-E366-45D8-A7B9-5FE53CC1ADB9}"/>
    <dgm:cxn modelId="{D3DC0802-FDA7-4093-9475-B2441B2991DE}" type="presOf" srcId="{B1036AC1-831E-41C9-BE87-2B6AD3A3AE62}" destId="{C0A2C7F3-415B-4E79-A1AA-7BE4AFC1B99B}" srcOrd="0" destOrd="0" presId="urn:microsoft.com/office/officeart/2005/8/layout/chevron2"/>
    <dgm:cxn modelId="{64D2B182-89C8-4A3E-86F5-DF58B74E37A8}" srcId="{B1036AC1-831E-41C9-BE87-2B6AD3A3AE62}" destId="{E92C0368-AECD-4F82-B8B3-F62498E0F632}" srcOrd="0" destOrd="0" parTransId="{013ECBBA-1C66-4C3B-B7D6-F55FC677C569}" sibTransId="{21B9DAA8-9E0F-4FE4-83B6-6E7CB1956EB2}"/>
    <dgm:cxn modelId="{94076C02-642F-41B9-A7D8-876E80407BD8}" type="presOf" srcId="{57DA7D73-B93F-41DC-B6FB-5125BE642021}" destId="{4E91EC1C-BD73-45D0-8960-B47A901B5EE5}" srcOrd="0" destOrd="2" presId="urn:microsoft.com/office/officeart/2005/8/layout/chevron2"/>
    <dgm:cxn modelId="{0D7BA088-BFF5-48A7-A40F-1BC9D7D32020}" srcId="{DF4BAA6B-5D68-4FFE-80E0-EBDAA95CAD5D}" destId="{BB9DA4C1-090A-47C5-8BD4-57A6547EF141}" srcOrd="1" destOrd="0" parTransId="{E7DEAEFB-9855-41B5-9908-2BF4610B54B4}" sibTransId="{F399CA00-5895-42DC-9A30-8CD2FD2B3A39}"/>
    <dgm:cxn modelId="{32836930-391C-42C4-9D0D-B333C485E7F6}" type="presOf" srcId="{4FAE037F-61A4-4E20-8ED5-15A8902961EC}" destId="{8AA4F2A4-AE57-4CFE-821F-38D152C7A181}" srcOrd="0" destOrd="0" presId="urn:microsoft.com/office/officeart/2005/8/layout/chevron2"/>
    <dgm:cxn modelId="{37FE20B9-55AB-4F15-B122-9A0CB4DBC764}" srcId="{57321586-5329-4D76-92BE-2F2678B011E8}" destId="{DAA08865-80E6-4232-BA56-C9F2C27AF113}" srcOrd="1" destOrd="0" parTransId="{30266B0B-F084-4828-BA12-3DF6BEA01E08}" sibTransId="{00A3FF68-1B97-4845-93C7-4998B7656207}"/>
    <dgm:cxn modelId="{A3891EFC-45B7-4706-9C0B-48FA7D544790}" type="presOf" srcId="{CF53FF77-E6B0-4E40-B7D6-F86E8BB1DF83}" destId="{6FCC536A-4C19-442B-8B37-D15923C191DE}" srcOrd="0" destOrd="3" presId="urn:microsoft.com/office/officeart/2005/8/layout/chevron2"/>
    <dgm:cxn modelId="{BB2821EB-8F56-4CB0-97DA-2E40AF144AF6}" type="presOf" srcId="{5976C8CE-D5BA-4F97-97F6-6B753725A68A}" destId="{6FCC536A-4C19-442B-8B37-D15923C191DE}" srcOrd="0" destOrd="1" presId="urn:microsoft.com/office/officeart/2005/8/layout/chevron2"/>
    <dgm:cxn modelId="{9D0B0A01-2E70-4DEC-B50C-BE3BCBBB6A68}" srcId="{BB9DA4C1-090A-47C5-8BD4-57A6547EF141}" destId="{CF53FF77-E6B0-4E40-B7D6-F86E8BB1DF83}" srcOrd="3" destOrd="0" parTransId="{7C67AB06-D00A-424B-AA96-38055300D0EC}" sibTransId="{F021430F-1397-466C-AC48-2DF630A548CF}"/>
    <dgm:cxn modelId="{5A1F3D48-6F10-4E55-9A1C-DE699E0980B1}" type="presOf" srcId="{4E460827-E949-4DE2-86D8-986C1D7C78B9}" destId="{4E91EC1C-BD73-45D0-8960-B47A901B5EE5}" srcOrd="0" destOrd="3" presId="urn:microsoft.com/office/officeart/2005/8/layout/chevron2"/>
    <dgm:cxn modelId="{8AC56148-6FC6-464E-92CA-6ACA4A23CE72}" srcId="{BB9DA4C1-090A-47C5-8BD4-57A6547EF141}" destId="{BFFF7926-4458-40D0-A9E1-20D13E67F88B}" srcOrd="0" destOrd="0" parTransId="{74ED0FD9-E92F-48BB-BA18-1CFF84254ED9}" sibTransId="{1E993542-E8C2-413A-9BB6-67CEC1E9CB23}"/>
    <dgm:cxn modelId="{694B53BE-6833-4212-ABDF-D4FA6B7CD4E8}" type="presOf" srcId="{BB9DA4C1-090A-47C5-8BD4-57A6547EF141}" destId="{46DE71D9-570B-41BA-9D2B-40693C749B52}" srcOrd="0" destOrd="0" presId="urn:microsoft.com/office/officeart/2005/8/layout/chevron2"/>
    <dgm:cxn modelId="{19EDEB97-6338-42DB-AB70-C4B95DF5B9AD}" srcId="{DF4BAA6B-5D68-4FFE-80E0-EBDAA95CAD5D}" destId="{B1036AC1-831E-41C9-BE87-2B6AD3A3AE62}" srcOrd="2" destOrd="0" parTransId="{9BD69DD2-B749-4482-B716-68B12DC2C7A5}" sibTransId="{AFF2727D-FB09-41DE-A52F-40546C6E3273}"/>
    <dgm:cxn modelId="{C94A7651-D910-4B12-9BAE-A9858CAD387E}" type="presOf" srcId="{57321586-5329-4D76-92BE-2F2678B011E8}" destId="{0DF10FD3-0861-42A5-A4B7-D9020D2CF5D9}" srcOrd="0" destOrd="0" presId="urn:microsoft.com/office/officeart/2005/8/layout/chevron2"/>
    <dgm:cxn modelId="{0A747311-ED24-4BCF-A8D1-B793FF015EAB}" srcId="{B1036AC1-831E-41C9-BE87-2B6AD3A3AE62}" destId="{AD9743D0-A461-4F54-97E6-4896E59003D3}" srcOrd="1" destOrd="0" parTransId="{742767A6-7175-42ED-878D-1AD3574584D7}" sibTransId="{1774AFC6-9E63-4C72-8A28-25E79FFB18CB}"/>
    <dgm:cxn modelId="{4C746B4C-88DC-4725-A4CE-A976A0DB0298}" type="presParOf" srcId="{440B38EA-38F6-43FD-A782-44F04E295C0F}" destId="{5287B43C-CBA5-4811-B24D-28950D488326}" srcOrd="0" destOrd="0" presId="urn:microsoft.com/office/officeart/2005/8/layout/chevron2"/>
    <dgm:cxn modelId="{CEAC2580-4988-4DDE-B832-E2627649258A}" type="presParOf" srcId="{5287B43C-CBA5-4811-B24D-28950D488326}" destId="{0DF10FD3-0861-42A5-A4B7-D9020D2CF5D9}" srcOrd="0" destOrd="0" presId="urn:microsoft.com/office/officeart/2005/8/layout/chevron2"/>
    <dgm:cxn modelId="{9CD88C58-ACF4-46BB-B83A-415ADC9950C3}" type="presParOf" srcId="{5287B43C-CBA5-4811-B24D-28950D488326}" destId="{8AA4F2A4-AE57-4CFE-821F-38D152C7A181}" srcOrd="1" destOrd="0" presId="urn:microsoft.com/office/officeart/2005/8/layout/chevron2"/>
    <dgm:cxn modelId="{0D92308D-60C2-4706-B70E-F1E8A5AED7B7}" type="presParOf" srcId="{440B38EA-38F6-43FD-A782-44F04E295C0F}" destId="{F71D15CF-EC79-4E19-AEEA-46F64E60BDB5}" srcOrd="1" destOrd="0" presId="urn:microsoft.com/office/officeart/2005/8/layout/chevron2"/>
    <dgm:cxn modelId="{127E0836-5169-47C5-8FDD-4F07504314D2}" type="presParOf" srcId="{440B38EA-38F6-43FD-A782-44F04E295C0F}" destId="{E381305B-9046-435F-BD6B-972254C4FD04}" srcOrd="2" destOrd="0" presId="urn:microsoft.com/office/officeart/2005/8/layout/chevron2"/>
    <dgm:cxn modelId="{FB9821B9-A8B0-423C-9D70-2572BBA9B876}" type="presParOf" srcId="{E381305B-9046-435F-BD6B-972254C4FD04}" destId="{46DE71D9-570B-41BA-9D2B-40693C749B52}" srcOrd="0" destOrd="0" presId="urn:microsoft.com/office/officeart/2005/8/layout/chevron2"/>
    <dgm:cxn modelId="{609E0901-76E2-43E9-B6AB-7843E19442F5}" type="presParOf" srcId="{E381305B-9046-435F-BD6B-972254C4FD04}" destId="{6FCC536A-4C19-442B-8B37-D15923C191DE}" srcOrd="1" destOrd="0" presId="urn:microsoft.com/office/officeart/2005/8/layout/chevron2"/>
    <dgm:cxn modelId="{4EDEFDFC-E6FB-4D46-9293-805A3BA5636D}" type="presParOf" srcId="{440B38EA-38F6-43FD-A782-44F04E295C0F}" destId="{B0E5CEEF-EC1F-4F4F-8688-6B2DAAD2099A}" srcOrd="3" destOrd="0" presId="urn:microsoft.com/office/officeart/2005/8/layout/chevron2"/>
    <dgm:cxn modelId="{9444EE32-C033-4CB1-AAD3-29F86CEE79EB}" type="presParOf" srcId="{440B38EA-38F6-43FD-A782-44F04E295C0F}" destId="{A3DF8733-F0F8-494B-80D2-5CA09941A53A}" srcOrd="4" destOrd="0" presId="urn:microsoft.com/office/officeart/2005/8/layout/chevron2"/>
    <dgm:cxn modelId="{C8C9BD45-186F-4EEA-87B3-0C0CCC86E3E0}" type="presParOf" srcId="{A3DF8733-F0F8-494B-80D2-5CA09941A53A}" destId="{C0A2C7F3-415B-4E79-A1AA-7BE4AFC1B99B}" srcOrd="0" destOrd="0" presId="urn:microsoft.com/office/officeart/2005/8/layout/chevron2"/>
    <dgm:cxn modelId="{1B323426-A207-43BB-8315-393C20ED7B20}" type="presParOf" srcId="{A3DF8733-F0F8-494B-80D2-5CA09941A53A}" destId="{4E91EC1C-BD73-45D0-8960-B47A901B5EE5}" srcOrd="1" destOrd="0" presId="urn:microsoft.com/office/officeart/2005/8/layout/chevron2"/>
    <dgm:cxn modelId="{3D48A81F-F96A-4195-9C1D-0E059D052F7A}" type="presParOf" srcId="{440B38EA-38F6-43FD-A782-44F04E295C0F}" destId="{6E17AE81-1F24-40A8-A30F-85619406FE0A}" srcOrd="5" destOrd="0" presId="urn:microsoft.com/office/officeart/2005/8/layout/chevron2"/>
    <dgm:cxn modelId="{80C8A74D-ED47-4C8F-9533-6EA254F0851B}" type="presParOf" srcId="{440B38EA-38F6-43FD-A782-44F04E295C0F}" destId="{2045A6C3-7051-4C27-B8E9-6BB9A2ADEF94}" srcOrd="6" destOrd="0" presId="urn:microsoft.com/office/officeart/2005/8/layout/chevron2"/>
    <dgm:cxn modelId="{2B58A522-EA6F-4D06-8ADE-20FBECF9BD08}" type="presParOf" srcId="{2045A6C3-7051-4C27-B8E9-6BB9A2ADEF94}" destId="{F750C54A-C6E5-4C7F-AB1C-34BA5AAE20EE}" srcOrd="0" destOrd="0" presId="urn:microsoft.com/office/officeart/2005/8/layout/chevron2"/>
    <dgm:cxn modelId="{7F692C5C-610F-4B51-9C43-D526549A22D0}" type="presParOf" srcId="{2045A6C3-7051-4C27-B8E9-6BB9A2ADEF94}" destId="{18A3554A-F2A8-4280-932B-DCB9170B25E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6F2EEA1-E75A-42CC-AC1A-62E7204246ED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2DDAFD77-28B6-45FB-B63A-02A0009E87F1}">
      <dgm:prSet phldrT="[Текст]"/>
      <dgm:spPr/>
      <dgm:t>
        <a:bodyPr/>
        <a:lstStyle/>
        <a:p>
          <a:r>
            <a:rPr lang="ru-RU" dirty="0" smtClean="0"/>
            <a:t>+2 … +8 </a:t>
          </a:r>
          <a:r>
            <a:rPr lang="ru-RU" dirty="0" smtClean="0">
              <a:latin typeface="Times New Roman"/>
              <a:cs typeface="Times New Roman"/>
            </a:rPr>
            <a:t>°С</a:t>
          </a:r>
          <a:endParaRPr lang="ru-RU" dirty="0"/>
        </a:p>
      </dgm:t>
    </dgm:pt>
    <dgm:pt modelId="{1DCA32B4-31D5-4F06-A22B-D1145F6BFAC7}" type="parTrans" cxnId="{EAECB5EC-366D-4167-9992-1111D39828D6}">
      <dgm:prSet/>
      <dgm:spPr/>
      <dgm:t>
        <a:bodyPr/>
        <a:lstStyle/>
        <a:p>
          <a:endParaRPr lang="ru-RU"/>
        </a:p>
      </dgm:t>
    </dgm:pt>
    <dgm:pt modelId="{31245B0B-30F4-4FFF-BE72-71E8F480508E}" type="sibTrans" cxnId="{EAECB5EC-366D-4167-9992-1111D39828D6}">
      <dgm:prSet/>
      <dgm:spPr/>
      <dgm:t>
        <a:bodyPr/>
        <a:lstStyle/>
        <a:p>
          <a:endParaRPr lang="ru-RU"/>
        </a:p>
      </dgm:t>
    </dgm:pt>
    <dgm:pt modelId="{A4BB1D3F-B589-4637-9539-49A78C33109F}">
      <dgm:prSet phldrT="[Текст]"/>
      <dgm:spPr/>
      <dgm:t>
        <a:bodyPr/>
        <a:lstStyle/>
        <a:p>
          <a:r>
            <a:rPr lang="ru-RU" dirty="0" smtClean="0"/>
            <a:t>- 20 </a:t>
          </a:r>
          <a:r>
            <a:rPr lang="ru-RU" dirty="0" smtClean="0">
              <a:latin typeface="Times New Roman"/>
              <a:cs typeface="Times New Roman"/>
            </a:rPr>
            <a:t>°С</a:t>
          </a:r>
          <a:endParaRPr lang="ru-RU" dirty="0"/>
        </a:p>
      </dgm:t>
    </dgm:pt>
    <dgm:pt modelId="{B15F723C-9B72-47E1-8B2C-56C5EFEE8AB5}" type="parTrans" cxnId="{00933878-BFB4-48F7-B2EA-0EC777F60602}">
      <dgm:prSet/>
      <dgm:spPr/>
      <dgm:t>
        <a:bodyPr/>
        <a:lstStyle/>
        <a:p>
          <a:endParaRPr lang="ru-RU"/>
        </a:p>
      </dgm:t>
    </dgm:pt>
    <dgm:pt modelId="{D1605A4C-F0FE-413B-849D-B996190EB0D7}" type="sibTrans" cxnId="{00933878-BFB4-48F7-B2EA-0EC777F60602}">
      <dgm:prSet/>
      <dgm:spPr/>
      <dgm:t>
        <a:bodyPr/>
        <a:lstStyle/>
        <a:p>
          <a:endParaRPr lang="ru-RU"/>
        </a:p>
      </dgm:t>
    </dgm:pt>
    <dgm:pt modelId="{AE1E092C-BF43-40F6-95DE-82B6585603D1}">
      <dgm:prSet phldrT="[Текст]"/>
      <dgm:spPr/>
      <dgm:t>
        <a:bodyPr/>
        <a:lstStyle/>
        <a:p>
          <a:r>
            <a:rPr lang="ru-RU" dirty="0" smtClean="0"/>
            <a:t>- 70 </a:t>
          </a:r>
          <a:r>
            <a:rPr lang="ru-RU" dirty="0" smtClean="0">
              <a:latin typeface="Times New Roman"/>
              <a:cs typeface="Times New Roman"/>
            </a:rPr>
            <a:t>°С</a:t>
          </a:r>
          <a:r>
            <a:rPr lang="en-US" dirty="0" smtClean="0">
              <a:latin typeface="Times New Roman"/>
              <a:cs typeface="Times New Roman"/>
            </a:rPr>
            <a:t>*</a:t>
          </a:r>
          <a:endParaRPr lang="ru-RU" dirty="0"/>
        </a:p>
      </dgm:t>
    </dgm:pt>
    <dgm:pt modelId="{4A7774F2-CA92-4E74-AD36-7371ADE5CF91}" type="parTrans" cxnId="{B5677929-F540-4D2B-8452-DF252BE4E576}">
      <dgm:prSet/>
      <dgm:spPr/>
      <dgm:t>
        <a:bodyPr/>
        <a:lstStyle/>
        <a:p>
          <a:endParaRPr lang="ru-RU"/>
        </a:p>
      </dgm:t>
    </dgm:pt>
    <dgm:pt modelId="{BB1F8B5F-4867-4765-B0F4-5A48D906578B}" type="sibTrans" cxnId="{B5677929-F540-4D2B-8452-DF252BE4E576}">
      <dgm:prSet/>
      <dgm:spPr/>
      <dgm:t>
        <a:bodyPr/>
        <a:lstStyle/>
        <a:p>
          <a:endParaRPr lang="ru-RU"/>
        </a:p>
      </dgm:t>
    </dgm:pt>
    <dgm:pt modelId="{BFC90ADE-6E6C-44ED-A73B-83782F07625F}" type="pres">
      <dgm:prSet presAssocID="{F6F2EEA1-E75A-42CC-AC1A-62E7204246ED}" presName="linearFlow" presStyleCnt="0">
        <dgm:presLayoutVars>
          <dgm:dir/>
          <dgm:resizeHandles val="exact"/>
        </dgm:presLayoutVars>
      </dgm:prSet>
      <dgm:spPr/>
    </dgm:pt>
    <dgm:pt modelId="{994FB17E-5318-4C3E-8845-91FA73DB8221}" type="pres">
      <dgm:prSet presAssocID="{2DDAFD77-28B6-45FB-B63A-02A0009E87F1}" presName="composite" presStyleCnt="0"/>
      <dgm:spPr/>
    </dgm:pt>
    <dgm:pt modelId="{D3471494-529A-43CF-BF7D-945A790E0BC8}" type="pres">
      <dgm:prSet presAssocID="{2DDAFD77-28B6-45FB-B63A-02A0009E87F1}" presName="imgShp" presStyleLbl="fgImgPlace1" presStyleIdx="0" presStyleCnt="3" custScaleX="234575" custScaleY="166520" custLinFactX="-9930" custLinFactY="92561" custLinFactNeighborX="-100000" custLinFactNeighborY="100000"/>
      <dgm:spPr>
        <a:blipFill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2B746074-1809-4B6F-A615-A45F732BD517}" type="pres">
      <dgm:prSet presAssocID="{2DDAFD77-28B6-45FB-B63A-02A0009E87F1}" presName="txShp" presStyleLbl="node1" presStyleIdx="0" presStyleCnt="3" custScaleX="53311" custScaleY="65005" custLinFactNeighborX="-19381" custLinFactNeighborY="14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08E81E-4EA2-4441-A56A-8F214D73998C}" type="pres">
      <dgm:prSet presAssocID="{31245B0B-30F4-4FFF-BE72-71E8F480508E}" presName="spacing" presStyleCnt="0"/>
      <dgm:spPr/>
    </dgm:pt>
    <dgm:pt modelId="{450A0D3D-6E40-4FE5-B73A-F87FB1F7B536}" type="pres">
      <dgm:prSet presAssocID="{A4BB1D3F-B589-4637-9539-49A78C33109F}" presName="composite" presStyleCnt="0"/>
      <dgm:spPr/>
    </dgm:pt>
    <dgm:pt modelId="{EEC6B210-D0D1-403C-9921-398568C606F1}" type="pres">
      <dgm:prSet presAssocID="{A4BB1D3F-B589-4637-9539-49A78C33109F}" presName="imgShp" presStyleLbl="fgImgPlace1" presStyleIdx="1" presStyleCnt="3" custScaleX="241144" custScaleY="164666" custLinFactX="-13217" custLinFactY="-76956" custLinFactNeighborX="-100000" custLinFactNeighborY="-100000"/>
      <dgm:spPr>
        <a:blipFill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421AA70F-32C9-4A4E-95AB-841CC5B6F5B1}" type="pres">
      <dgm:prSet presAssocID="{A4BB1D3F-B589-4637-9539-49A78C33109F}" presName="txShp" presStyleLbl="node1" presStyleIdx="1" presStyleCnt="3" custScaleX="54511" custScaleY="65894" custLinFactNeighborX="-17569" custLinFactNeighborY="-104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82F00D-229E-40CE-A31F-D8AE200632BC}" type="pres">
      <dgm:prSet presAssocID="{D1605A4C-F0FE-413B-849D-B996190EB0D7}" presName="spacing" presStyleCnt="0"/>
      <dgm:spPr/>
    </dgm:pt>
    <dgm:pt modelId="{CCEDC85C-BF46-4566-9F1C-DE9DAFEAF69B}" type="pres">
      <dgm:prSet presAssocID="{AE1E092C-BF43-40F6-95DE-82B6585603D1}" presName="composite" presStyleCnt="0"/>
      <dgm:spPr/>
    </dgm:pt>
    <dgm:pt modelId="{B731D71E-6C34-40E4-9434-05EF103BBA02}" type="pres">
      <dgm:prSet presAssocID="{AE1E092C-BF43-40F6-95DE-82B6585603D1}" presName="imgShp" presStyleLbl="fgImgPlace1" presStyleIdx="2" presStyleCnt="3" custScaleX="257778" custScaleY="180349" custLinFactX="-4840" custLinFactNeighborX="-100000" custLinFactNeighborY="-24805"/>
      <dgm:spPr>
        <a:blipFill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5E97DE3B-EBF5-404D-ACEC-9C41DFA37FD4}" type="pres">
      <dgm:prSet presAssocID="{AE1E092C-BF43-40F6-95DE-82B6585603D1}" presName="txShp" presStyleLbl="node1" presStyleIdx="2" presStyleCnt="3" custScaleX="52782" custScaleY="61589" custLinFactNeighborX="-16474" custLinFactNeighborY="-536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82BD61C-BE7A-4E6A-99AE-D6F78ECE7908}" type="presOf" srcId="{A4BB1D3F-B589-4637-9539-49A78C33109F}" destId="{421AA70F-32C9-4A4E-95AB-841CC5B6F5B1}" srcOrd="0" destOrd="0" presId="urn:microsoft.com/office/officeart/2005/8/layout/vList3"/>
    <dgm:cxn modelId="{E5E2EC56-7887-48C7-AC0A-6EC45ED0CDC2}" type="presOf" srcId="{F6F2EEA1-E75A-42CC-AC1A-62E7204246ED}" destId="{BFC90ADE-6E6C-44ED-A73B-83782F07625F}" srcOrd="0" destOrd="0" presId="urn:microsoft.com/office/officeart/2005/8/layout/vList3"/>
    <dgm:cxn modelId="{B5677929-F540-4D2B-8452-DF252BE4E576}" srcId="{F6F2EEA1-E75A-42CC-AC1A-62E7204246ED}" destId="{AE1E092C-BF43-40F6-95DE-82B6585603D1}" srcOrd="2" destOrd="0" parTransId="{4A7774F2-CA92-4E74-AD36-7371ADE5CF91}" sibTransId="{BB1F8B5F-4867-4765-B0F4-5A48D906578B}"/>
    <dgm:cxn modelId="{00933878-BFB4-48F7-B2EA-0EC777F60602}" srcId="{F6F2EEA1-E75A-42CC-AC1A-62E7204246ED}" destId="{A4BB1D3F-B589-4637-9539-49A78C33109F}" srcOrd="1" destOrd="0" parTransId="{B15F723C-9B72-47E1-8B2C-56C5EFEE8AB5}" sibTransId="{D1605A4C-F0FE-413B-849D-B996190EB0D7}"/>
    <dgm:cxn modelId="{142CADBF-25AC-476C-A62C-804908F3924B}" type="presOf" srcId="{AE1E092C-BF43-40F6-95DE-82B6585603D1}" destId="{5E97DE3B-EBF5-404D-ACEC-9C41DFA37FD4}" srcOrd="0" destOrd="0" presId="urn:microsoft.com/office/officeart/2005/8/layout/vList3"/>
    <dgm:cxn modelId="{6083CA24-2A7B-4C70-BB87-37744603EB4E}" type="presOf" srcId="{2DDAFD77-28B6-45FB-B63A-02A0009E87F1}" destId="{2B746074-1809-4B6F-A615-A45F732BD517}" srcOrd="0" destOrd="0" presId="urn:microsoft.com/office/officeart/2005/8/layout/vList3"/>
    <dgm:cxn modelId="{EAECB5EC-366D-4167-9992-1111D39828D6}" srcId="{F6F2EEA1-E75A-42CC-AC1A-62E7204246ED}" destId="{2DDAFD77-28B6-45FB-B63A-02A0009E87F1}" srcOrd="0" destOrd="0" parTransId="{1DCA32B4-31D5-4F06-A22B-D1145F6BFAC7}" sibTransId="{31245B0B-30F4-4FFF-BE72-71E8F480508E}"/>
    <dgm:cxn modelId="{AEA6F09F-F266-4354-843A-774F9F91A2E0}" type="presParOf" srcId="{BFC90ADE-6E6C-44ED-A73B-83782F07625F}" destId="{994FB17E-5318-4C3E-8845-91FA73DB8221}" srcOrd="0" destOrd="0" presId="urn:microsoft.com/office/officeart/2005/8/layout/vList3"/>
    <dgm:cxn modelId="{6D91F642-85D6-48B4-B226-FEC4D093F0ED}" type="presParOf" srcId="{994FB17E-5318-4C3E-8845-91FA73DB8221}" destId="{D3471494-529A-43CF-BF7D-945A790E0BC8}" srcOrd="0" destOrd="0" presId="urn:microsoft.com/office/officeart/2005/8/layout/vList3"/>
    <dgm:cxn modelId="{B7E44DE1-039E-4892-A74B-5476DBA632AC}" type="presParOf" srcId="{994FB17E-5318-4C3E-8845-91FA73DB8221}" destId="{2B746074-1809-4B6F-A615-A45F732BD517}" srcOrd="1" destOrd="0" presId="urn:microsoft.com/office/officeart/2005/8/layout/vList3"/>
    <dgm:cxn modelId="{FE92F9E8-CB95-41BE-87CC-209DF00489EC}" type="presParOf" srcId="{BFC90ADE-6E6C-44ED-A73B-83782F07625F}" destId="{CD08E81E-4EA2-4441-A56A-8F214D73998C}" srcOrd="1" destOrd="0" presId="urn:microsoft.com/office/officeart/2005/8/layout/vList3"/>
    <dgm:cxn modelId="{7FD60B05-F781-4AC9-8595-C01B42907C34}" type="presParOf" srcId="{BFC90ADE-6E6C-44ED-A73B-83782F07625F}" destId="{450A0D3D-6E40-4FE5-B73A-F87FB1F7B536}" srcOrd="2" destOrd="0" presId="urn:microsoft.com/office/officeart/2005/8/layout/vList3"/>
    <dgm:cxn modelId="{38D0BF4A-F1F8-4BC8-97CA-AFCD2D210E49}" type="presParOf" srcId="{450A0D3D-6E40-4FE5-B73A-F87FB1F7B536}" destId="{EEC6B210-D0D1-403C-9921-398568C606F1}" srcOrd="0" destOrd="0" presId="urn:microsoft.com/office/officeart/2005/8/layout/vList3"/>
    <dgm:cxn modelId="{D5CFE894-4AB4-4846-B5A3-826104A5E07A}" type="presParOf" srcId="{450A0D3D-6E40-4FE5-B73A-F87FB1F7B536}" destId="{421AA70F-32C9-4A4E-95AB-841CC5B6F5B1}" srcOrd="1" destOrd="0" presId="urn:microsoft.com/office/officeart/2005/8/layout/vList3"/>
    <dgm:cxn modelId="{449A4B2C-9E16-4FC4-A5F7-6494EAE925F7}" type="presParOf" srcId="{BFC90ADE-6E6C-44ED-A73B-83782F07625F}" destId="{3E82F00D-229E-40CE-A31F-D8AE200632BC}" srcOrd="3" destOrd="0" presId="urn:microsoft.com/office/officeart/2005/8/layout/vList3"/>
    <dgm:cxn modelId="{FE0A676C-47BC-4B9E-A0DF-9DB6519F3957}" type="presParOf" srcId="{BFC90ADE-6E6C-44ED-A73B-83782F07625F}" destId="{CCEDC85C-BF46-4566-9F1C-DE9DAFEAF69B}" srcOrd="4" destOrd="0" presId="urn:microsoft.com/office/officeart/2005/8/layout/vList3"/>
    <dgm:cxn modelId="{89947919-58AB-4F18-A0A4-D3F4E49603D3}" type="presParOf" srcId="{CCEDC85C-BF46-4566-9F1C-DE9DAFEAF69B}" destId="{B731D71E-6C34-40E4-9434-05EF103BBA02}" srcOrd="0" destOrd="0" presId="urn:microsoft.com/office/officeart/2005/8/layout/vList3"/>
    <dgm:cxn modelId="{B1775298-2D62-461E-952A-8E180982ED08}" type="presParOf" srcId="{CCEDC85C-BF46-4566-9F1C-DE9DAFEAF69B}" destId="{5E97DE3B-EBF5-404D-ACEC-9C41DFA37FD4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4628BA-6280-4A60-9731-F20F442BF4AB}">
      <dsp:nvSpPr>
        <dsp:cNvPr id="0" name=""/>
        <dsp:cNvSpPr/>
      </dsp:nvSpPr>
      <dsp:spPr>
        <a:xfrm>
          <a:off x="0" y="915869"/>
          <a:ext cx="7545810" cy="453600"/>
        </a:xfrm>
        <a:prstGeom prst="rect">
          <a:avLst/>
        </a:pr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2BADAC-9E17-4A3C-A81C-A49C4A680608}">
      <dsp:nvSpPr>
        <dsp:cNvPr id="0" name=""/>
        <dsp:cNvSpPr/>
      </dsp:nvSpPr>
      <dsp:spPr>
        <a:xfrm>
          <a:off x="436968" y="56181"/>
          <a:ext cx="4700642" cy="11421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007" tIns="0" rIns="22000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Для клинических и доклинических исследований было получено </a:t>
          </a:r>
          <a:r>
            <a:rPr lang="en-US" sz="2400" b="1" kern="1200" dirty="0" smtClean="0"/>
            <a:t>168 </a:t>
          </a:r>
          <a:r>
            <a:rPr lang="ru-RU" sz="1600" kern="1200" dirty="0" smtClean="0"/>
            <a:t>разрешений на ввоз за период с </a:t>
          </a:r>
          <a:r>
            <a:rPr lang="en-US" sz="1600" kern="1200" dirty="0" smtClean="0"/>
            <a:t> </a:t>
          </a:r>
          <a:r>
            <a:rPr lang="ru-RU" sz="1600" kern="1200" dirty="0" smtClean="0"/>
            <a:t>третьего квартала </a:t>
          </a:r>
          <a:r>
            <a:rPr lang="en-US" sz="1600" kern="1200" dirty="0" smtClean="0"/>
            <a:t>2011</a:t>
          </a:r>
          <a:r>
            <a:rPr lang="ru-RU" sz="1600" kern="1200" dirty="0" smtClean="0"/>
            <a:t> года по настоящее время</a:t>
          </a:r>
          <a:endParaRPr lang="ru-RU" sz="1600" kern="1200" dirty="0"/>
        </a:p>
      </dsp:txBody>
      <dsp:txXfrm>
        <a:off x="492725" y="111938"/>
        <a:ext cx="4589128" cy="1030681"/>
      </dsp:txXfrm>
    </dsp:sp>
    <dsp:sp modelId="{EC2232EA-7045-4591-A62A-64C7498A6B65}">
      <dsp:nvSpPr>
        <dsp:cNvPr id="0" name=""/>
        <dsp:cNvSpPr/>
      </dsp:nvSpPr>
      <dsp:spPr>
        <a:xfrm>
          <a:off x="0" y="2637988"/>
          <a:ext cx="7587636" cy="453600"/>
        </a:xfrm>
        <a:prstGeom prst="rect">
          <a:avLst/>
        </a:pr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616603-A795-4A1D-9BC9-D1C47FE5B5FD}">
      <dsp:nvSpPr>
        <dsp:cNvPr id="0" name=""/>
        <dsp:cNvSpPr/>
      </dsp:nvSpPr>
      <dsp:spPr>
        <a:xfrm>
          <a:off x="415354" y="1466669"/>
          <a:ext cx="4838751" cy="14369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007" tIns="0" rIns="22000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Для фармацевтической экспертизы было получено </a:t>
          </a:r>
          <a:r>
            <a:rPr lang="en-US" sz="2400" b="1" kern="1200" dirty="0" smtClean="0"/>
            <a:t>213 </a:t>
          </a:r>
          <a:r>
            <a:rPr lang="ru-RU" sz="1600" kern="1200" dirty="0" smtClean="0"/>
            <a:t>разрешений на ввоз за период с конца 2010 года по настоящее время</a:t>
          </a:r>
          <a:endParaRPr lang="ru-RU" sz="1600" kern="1200" dirty="0"/>
        </a:p>
      </dsp:txBody>
      <dsp:txXfrm>
        <a:off x="485503" y="1536818"/>
        <a:ext cx="4698453" cy="1296701"/>
      </dsp:txXfrm>
    </dsp:sp>
    <dsp:sp modelId="{E692A9E7-2957-41EB-A7A6-2512D943DC11}">
      <dsp:nvSpPr>
        <dsp:cNvPr id="0" name=""/>
        <dsp:cNvSpPr/>
      </dsp:nvSpPr>
      <dsp:spPr>
        <a:xfrm>
          <a:off x="0" y="4524813"/>
          <a:ext cx="7587719" cy="453600"/>
        </a:xfrm>
        <a:prstGeom prst="rect">
          <a:avLst/>
        </a:pr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9C9F62-92A3-427F-A5F4-C78678F14C01}">
      <dsp:nvSpPr>
        <dsp:cNvPr id="0" name=""/>
        <dsp:cNvSpPr/>
      </dsp:nvSpPr>
      <dsp:spPr>
        <a:xfrm>
          <a:off x="434120" y="3145562"/>
          <a:ext cx="5139850" cy="16017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007" tIns="0" rIns="22000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Опыт в получении:</a:t>
          </a:r>
          <a:endParaRPr lang="en-US" sz="1600" b="1" kern="1200" dirty="0" smtClean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latin typeface="Calibri"/>
              <a:cs typeface="Calibri"/>
            </a:rPr>
            <a:t>-</a:t>
          </a:r>
          <a:r>
            <a:rPr lang="en-US" sz="1300" kern="1200" dirty="0" smtClean="0">
              <a:latin typeface="Calibri"/>
              <a:cs typeface="Calibri"/>
            </a:rPr>
            <a:t> </a:t>
          </a:r>
          <a:r>
            <a:rPr lang="ru-RU" sz="1300" kern="1200" dirty="0" smtClean="0"/>
            <a:t>разрешений на импорт стандартных образцов</a:t>
          </a:r>
          <a:r>
            <a:rPr lang="en-US" sz="1300" kern="1200" dirty="0" smtClean="0"/>
            <a:t>;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latin typeface="Calibri"/>
              <a:cs typeface="Calibri"/>
            </a:rPr>
            <a:t>- разрешений на импорт коммерческих партий </a:t>
          </a:r>
          <a:r>
            <a:rPr lang="en-US" sz="1300" kern="1200" dirty="0" smtClean="0">
              <a:latin typeface="Calibri"/>
              <a:cs typeface="Calibri"/>
            </a:rPr>
            <a:t>(</a:t>
          </a:r>
          <a:r>
            <a:rPr lang="ru-RU" sz="1300" kern="1200" dirty="0" smtClean="0">
              <a:latin typeface="Calibri"/>
              <a:cs typeface="Calibri"/>
            </a:rPr>
            <a:t>до НОЯ-</a:t>
          </a:r>
          <a:r>
            <a:rPr lang="en-US" sz="1300" kern="1200" dirty="0" smtClean="0">
              <a:latin typeface="Calibri"/>
              <a:cs typeface="Calibri"/>
            </a:rPr>
            <a:t>2011)</a:t>
          </a:r>
          <a:r>
            <a:rPr lang="ru-RU" sz="1300" kern="1200" dirty="0" smtClean="0">
              <a:latin typeface="Calibri"/>
              <a:cs typeface="Calibri"/>
            </a:rPr>
            <a:t>;</a:t>
          </a:r>
          <a:endParaRPr lang="en-US" sz="1300" kern="1200" dirty="0" smtClean="0">
            <a:latin typeface="Calibri"/>
            <a:cs typeface="Calibri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latin typeface="Calibri"/>
              <a:cs typeface="Calibri"/>
            </a:rPr>
            <a:t>- деклараций соответствия при ввозе рекламных образцов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latin typeface="Calibri"/>
              <a:cs typeface="Calibri"/>
            </a:rPr>
            <a:t>- и т.д. </a:t>
          </a:r>
          <a:endParaRPr lang="ru-RU" sz="1300" kern="1200" dirty="0"/>
        </a:p>
      </dsp:txBody>
      <dsp:txXfrm>
        <a:off x="512309" y="3223751"/>
        <a:ext cx="4983472" cy="14453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F10FD3-0861-42A5-A4B7-D9020D2CF5D9}">
      <dsp:nvSpPr>
        <dsp:cNvPr id="0" name=""/>
        <dsp:cNvSpPr/>
      </dsp:nvSpPr>
      <dsp:spPr>
        <a:xfrm rot="5400000">
          <a:off x="-211375" y="245864"/>
          <a:ext cx="1409170" cy="986419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ПОДГОТОВКА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ДОКУМЕНТОВ</a:t>
          </a:r>
          <a:endParaRPr lang="ru-RU" sz="900" kern="1200" dirty="0"/>
        </a:p>
      </dsp:txBody>
      <dsp:txXfrm rot="-5400000">
        <a:off x="1" y="527699"/>
        <a:ext cx="986419" cy="422751"/>
      </dsp:txXfrm>
    </dsp:sp>
    <dsp:sp modelId="{8AA4F2A4-AE57-4CFE-821F-38D152C7A181}">
      <dsp:nvSpPr>
        <dsp:cNvPr id="0" name=""/>
        <dsp:cNvSpPr/>
      </dsp:nvSpPr>
      <dsp:spPr>
        <a:xfrm rot="5400000">
          <a:off x="4349931" y="-3355896"/>
          <a:ext cx="915961" cy="765860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Предварительная проверка отгрузочных документов (инвойс, контракт, накладная)</a:t>
          </a:r>
          <a:r>
            <a:rPr lang="en-US" sz="1600" kern="1200" dirty="0" smtClean="0"/>
            <a:t>=&gt;</a:t>
          </a:r>
          <a:r>
            <a:rPr lang="ru-RU" sz="1600" kern="1200" dirty="0" smtClean="0"/>
            <a:t> </a:t>
          </a:r>
          <a:r>
            <a:rPr lang="ru-RU" sz="1600" b="1" kern="1200" dirty="0" smtClean="0"/>
            <a:t>НАПИСАНИЕ ПРОТОКОЛА ОШИБОК С КОММЕНТАРИЯМИ </a:t>
          </a:r>
          <a:r>
            <a:rPr lang="en-US" sz="1600" b="1" kern="1200" dirty="0" smtClean="0"/>
            <a:t>  </a:t>
          </a:r>
          <a:endParaRPr lang="ru-RU" sz="16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Помощь в проведении переговоров с отправителем, работа с возражениями, поиск компромиссного решения </a:t>
          </a:r>
          <a:r>
            <a:rPr lang="en-US" sz="1400" kern="1200" dirty="0" smtClean="0"/>
            <a:t>=&gt; </a:t>
          </a:r>
          <a:r>
            <a:rPr lang="ru-RU" sz="1400" b="1" kern="1200" dirty="0" smtClean="0"/>
            <a:t>СОГЛАСОВАННЫЙ КОМПЛЕКТ ДОКУМЕНТОВ</a:t>
          </a:r>
          <a:endParaRPr lang="ru-RU" sz="1400" b="1" kern="1200" dirty="0"/>
        </a:p>
      </dsp:txBody>
      <dsp:txXfrm rot="-5400000">
        <a:off x="978607" y="60142"/>
        <a:ext cx="7613895" cy="826533"/>
      </dsp:txXfrm>
    </dsp:sp>
    <dsp:sp modelId="{46DE71D9-570B-41BA-9D2B-40693C749B52}">
      <dsp:nvSpPr>
        <dsp:cNvPr id="0" name=""/>
        <dsp:cNvSpPr/>
      </dsp:nvSpPr>
      <dsp:spPr>
        <a:xfrm rot="5400000">
          <a:off x="-211375" y="1546302"/>
          <a:ext cx="1409170" cy="986419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ОТПРАВКА</a:t>
          </a:r>
          <a:endParaRPr lang="ru-RU" sz="900" kern="1200" dirty="0"/>
        </a:p>
      </dsp:txBody>
      <dsp:txXfrm rot="-5400000">
        <a:off x="1" y="1828137"/>
        <a:ext cx="986419" cy="422751"/>
      </dsp:txXfrm>
    </dsp:sp>
    <dsp:sp modelId="{6FCC536A-4C19-442B-8B37-D15923C191DE}">
      <dsp:nvSpPr>
        <dsp:cNvPr id="0" name=""/>
        <dsp:cNvSpPr/>
      </dsp:nvSpPr>
      <dsp:spPr>
        <a:xfrm rot="5400000">
          <a:off x="3102005" y="-838524"/>
          <a:ext cx="967612" cy="520649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Отслеживание груза</a:t>
          </a:r>
          <a:endParaRPr lang="ru-RU" sz="16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Предупреждение СВХ о ближайших поставках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Подготовка предварительной таможенной декларации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Поступление груза на СВХ </a:t>
          </a:r>
          <a:r>
            <a:rPr lang="en-US" sz="1600" kern="1200" dirty="0" smtClean="0"/>
            <a:t>DHL-express </a:t>
          </a:r>
          <a:r>
            <a:rPr lang="ru-RU" sz="1600" kern="1200" dirty="0" smtClean="0"/>
            <a:t>или </a:t>
          </a:r>
          <a:r>
            <a:rPr lang="en-US" sz="1600" kern="1200" dirty="0" smtClean="0"/>
            <a:t>TNT-express</a:t>
          </a:r>
          <a:r>
            <a:rPr lang="ru-RU" sz="1600" kern="1200" dirty="0" smtClean="0"/>
            <a:t> </a:t>
          </a:r>
          <a:endParaRPr lang="ru-RU" sz="1600" kern="1200" dirty="0"/>
        </a:p>
      </dsp:txBody>
      <dsp:txXfrm rot="-5400000">
        <a:off x="982562" y="1328154"/>
        <a:ext cx="5159264" cy="873142"/>
      </dsp:txXfrm>
    </dsp:sp>
    <dsp:sp modelId="{C0A2C7F3-415B-4E79-A1AA-7BE4AFC1B99B}">
      <dsp:nvSpPr>
        <dsp:cNvPr id="0" name=""/>
        <dsp:cNvSpPr/>
      </dsp:nvSpPr>
      <dsp:spPr>
        <a:xfrm rot="5400000">
          <a:off x="-211375" y="3193127"/>
          <a:ext cx="1409170" cy="986419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ТАМОЖЕННОЕ ОФОРМЛЕНИЕ</a:t>
          </a:r>
          <a:endParaRPr lang="ru-RU" sz="1200" kern="1200" dirty="0"/>
        </a:p>
      </dsp:txBody>
      <dsp:txXfrm rot="-5400000">
        <a:off x="1" y="3474962"/>
        <a:ext cx="986419" cy="422751"/>
      </dsp:txXfrm>
    </dsp:sp>
    <dsp:sp modelId="{4E91EC1C-BD73-45D0-8960-B47A901B5EE5}">
      <dsp:nvSpPr>
        <dsp:cNvPr id="0" name=""/>
        <dsp:cNvSpPr/>
      </dsp:nvSpPr>
      <dsp:spPr>
        <a:xfrm rot="5400000">
          <a:off x="3466734" y="-58736"/>
          <a:ext cx="1749220" cy="67578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Получение сопроводительных документов на груз от СВХ, заверенных электронной цифровой подписью </a:t>
          </a:r>
          <a:r>
            <a:rPr lang="en-US" sz="1600" kern="1200" dirty="0" smtClean="0"/>
            <a:t>=&gt; </a:t>
          </a:r>
          <a:r>
            <a:rPr lang="ru-RU" sz="1800" b="1" kern="1200" dirty="0" smtClean="0"/>
            <a:t>экономия от 1 до 2 дней</a:t>
          </a:r>
          <a:r>
            <a:rPr lang="en-US" sz="1600" kern="1200" dirty="0" smtClean="0"/>
            <a:t>*</a:t>
          </a:r>
          <a:endParaRPr lang="ru-RU" sz="1600" kern="1200" dirty="0"/>
        </a:p>
        <a:p>
          <a:pPr marL="114300" lvl="1" indent="-114300" algn="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*</a:t>
          </a:r>
          <a:r>
            <a:rPr lang="ru-RU" sz="1200" kern="1200" dirty="0" smtClean="0"/>
            <a:t>Согласованный бизнес-процесс с СВХ </a:t>
          </a:r>
          <a:r>
            <a:rPr lang="en-US" sz="1200" kern="1200" dirty="0" smtClean="0"/>
            <a:t>DHL-express </a:t>
          </a:r>
          <a:r>
            <a:rPr lang="ru-RU" sz="1200" kern="1200" dirty="0" smtClean="0"/>
            <a:t>и </a:t>
          </a:r>
          <a:r>
            <a:rPr lang="en-US" sz="1200" kern="1200" dirty="0" smtClean="0"/>
            <a:t>TNT-express</a:t>
          </a:r>
          <a:endParaRPr lang="ru-RU" sz="12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Подача таможенной декларации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Выпуск разрешен!</a:t>
          </a:r>
          <a:endParaRPr lang="ru-RU" sz="1600" kern="1200" dirty="0"/>
        </a:p>
      </dsp:txBody>
      <dsp:txXfrm rot="-5400000">
        <a:off x="962420" y="2530968"/>
        <a:ext cx="6672459" cy="1578440"/>
      </dsp:txXfrm>
    </dsp:sp>
    <dsp:sp modelId="{F750C54A-C6E5-4C7F-AB1C-34BA5AAE20EE}">
      <dsp:nvSpPr>
        <dsp:cNvPr id="0" name=""/>
        <dsp:cNvSpPr/>
      </dsp:nvSpPr>
      <dsp:spPr>
        <a:xfrm rot="5400000">
          <a:off x="-211375" y="4522303"/>
          <a:ext cx="1409170" cy="986419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ПОЛУЧЕНИЕ</a:t>
          </a:r>
          <a:endParaRPr lang="ru-RU" sz="1200" kern="1200" dirty="0"/>
        </a:p>
      </dsp:txBody>
      <dsp:txXfrm rot="-5400000">
        <a:off x="1" y="4804138"/>
        <a:ext cx="986419" cy="422751"/>
      </dsp:txXfrm>
    </dsp:sp>
    <dsp:sp modelId="{18A3554A-F2A8-4280-932B-DCB9170B25E2}">
      <dsp:nvSpPr>
        <dsp:cNvPr id="0" name=""/>
        <dsp:cNvSpPr/>
      </dsp:nvSpPr>
      <dsp:spPr>
        <a:xfrm rot="5400000">
          <a:off x="4357743" y="939604"/>
          <a:ext cx="915961" cy="765860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Доставка груза Получателю, указанного в накладной</a:t>
          </a:r>
          <a:endParaRPr lang="ru-RU" sz="1600" kern="1200" dirty="0"/>
        </a:p>
      </dsp:txBody>
      <dsp:txXfrm rot="-5400000">
        <a:off x="986419" y="4355642"/>
        <a:ext cx="7613895" cy="8265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746074-1809-4B6F-A615-A45F732BD517}">
      <dsp:nvSpPr>
        <dsp:cNvPr id="0" name=""/>
        <dsp:cNvSpPr/>
      </dsp:nvSpPr>
      <dsp:spPr>
        <a:xfrm rot="10800000">
          <a:off x="3041933" y="561265"/>
          <a:ext cx="3152545" cy="69592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2092" tIns="114300" rIns="21336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+2 … +8 </a:t>
          </a:r>
          <a:r>
            <a:rPr lang="ru-RU" sz="3000" kern="1200" dirty="0" smtClean="0">
              <a:latin typeface="Times New Roman"/>
              <a:cs typeface="Times New Roman"/>
            </a:rPr>
            <a:t>°С</a:t>
          </a:r>
          <a:endParaRPr lang="ru-RU" sz="3000" kern="1200" dirty="0"/>
        </a:p>
      </dsp:txBody>
      <dsp:txXfrm rot="10800000">
        <a:off x="3215914" y="561265"/>
        <a:ext cx="2978564" cy="695924"/>
      </dsp:txXfrm>
    </dsp:sp>
    <dsp:sp modelId="{D3471494-529A-43CF-BF7D-945A790E0BC8}">
      <dsp:nvSpPr>
        <dsp:cNvPr id="0" name=""/>
        <dsp:cNvSpPr/>
      </dsp:nvSpPr>
      <dsp:spPr>
        <a:xfrm>
          <a:off x="375026" y="2064095"/>
          <a:ext cx="2511292" cy="1782715"/>
        </a:xfrm>
        <a:prstGeom prst="ellipse">
          <a:avLst/>
        </a:prstGeom>
        <a:blipFill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1AA70F-32C9-4A4E-95AB-841CC5B6F5B1}">
      <dsp:nvSpPr>
        <dsp:cNvPr id="0" name=""/>
        <dsp:cNvSpPr/>
      </dsp:nvSpPr>
      <dsp:spPr>
        <a:xfrm rot="10800000">
          <a:off x="3113446" y="2521558"/>
          <a:ext cx="3223507" cy="70544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2092" tIns="114300" rIns="21336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- 20 </a:t>
          </a:r>
          <a:r>
            <a:rPr lang="ru-RU" sz="3000" kern="1200" dirty="0" smtClean="0">
              <a:latin typeface="Times New Roman"/>
              <a:cs typeface="Times New Roman"/>
            </a:rPr>
            <a:t>°С</a:t>
          </a:r>
          <a:endParaRPr lang="ru-RU" sz="3000" kern="1200" dirty="0"/>
        </a:p>
      </dsp:txBody>
      <dsp:txXfrm rot="10800000">
        <a:off x="3289806" y="2521558"/>
        <a:ext cx="3047147" cy="705442"/>
      </dsp:txXfrm>
    </dsp:sp>
    <dsp:sp modelId="{EEC6B210-D0D1-403C-9921-398568C606F1}">
      <dsp:nvSpPr>
        <dsp:cNvPr id="0" name=""/>
        <dsp:cNvSpPr/>
      </dsp:nvSpPr>
      <dsp:spPr>
        <a:xfrm>
          <a:off x="304515" y="210441"/>
          <a:ext cx="2581618" cy="1762866"/>
        </a:xfrm>
        <a:prstGeom prst="ellipse">
          <a:avLst/>
        </a:prstGeom>
        <a:blipFill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97DE3B-EBF5-404D-ACEC-9C41DFA37FD4}">
      <dsp:nvSpPr>
        <dsp:cNvPr id="0" name=""/>
        <dsp:cNvSpPr/>
      </dsp:nvSpPr>
      <dsp:spPr>
        <a:xfrm rot="10800000">
          <a:off x="3299401" y="4248473"/>
          <a:ext cx="3121263" cy="65935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2092" tIns="114300" rIns="21336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- 70 </a:t>
          </a:r>
          <a:r>
            <a:rPr lang="ru-RU" sz="3000" kern="1200" dirty="0" smtClean="0">
              <a:latin typeface="Times New Roman"/>
              <a:cs typeface="Times New Roman"/>
            </a:rPr>
            <a:t>°С</a:t>
          </a:r>
          <a:r>
            <a:rPr lang="en-US" sz="3000" kern="1200" dirty="0" smtClean="0">
              <a:latin typeface="Times New Roman"/>
              <a:cs typeface="Times New Roman"/>
            </a:rPr>
            <a:t>*</a:t>
          </a:r>
          <a:endParaRPr lang="ru-RU" sz="3000" kern="1200" dirty="0"/>
        </a:p>
      </dsp:txBody>
      <dsp:txXfrm rot="10800000">
        <a:off x="3464239" y="4248473"/>
        <a:ext cx="2956425" cy="659354"/>
      </dsp:txXfrm>
    </dsp:sp>
    <dsp:sp modelId="{B731D71E-6C34-40E4-9434-05EF103BBA02}">
      <dsp:nvSpPr>
        <dsp:cNvPr id="0" name=""/>
        <dsp:cNvSpPr/>
      </dsp:nvSpPr>
      <dsp:spPr>
        <a:xfrm>
          <a:off x="375238" y="3921767"/>
          <a:ext cx="2759697" cy="1930764"/>
        </a:xfrm>
        <a:prstGeom prst="ellipse">
          <a:avLst/>
        </a:prstGeom>
        <a:blipFill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17B4C-6D81-41C5-A493-7027BABFFD50}" type="datetimeFigureOut">
              <a:rPr lang="ru-RU" smtClean="0"/>
              <a:t>29.12.2017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0AA5E-AA94-4FE0-B005-9D65EFA02B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1156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17B4C-6D81-41C5-A493-7027BABFFD50}" type="datetimeFigureOut">
              <a:rPr lang="ru-RU" smtClean="0"/>
              <a:t>29.12.2017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0AA5E-AA94-4FE0-B005-9D65EFA02B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9855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17B4C-6D81-41C5-A493-7027BABFFD50}" type="datetimeFigureOut">
              <a:rPr lang="ru-RU" smtClean="0"/>
              <a:t>29.12.2017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0AA5E-AA94-4FE0-B005-9D65EFA02B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7893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17B4C-6D81-41C5-A493-7027BABFFD50}" type="datetimeFigureOut">
              <a:rPr lang="ru-RU" smtClean="0"/>
              <a:t>29.12.2017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0AA5E-AA94-4FE0-B005-9D65EFA02B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3658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17B4C-6D81-41C5-A493-7027BABFFD50}" type="datetimeFigureOut">
              <a:rPr lang="ru-RU" smtClean="0"/>
              <a:t>29.12.2017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0AA5E-AA94-4FE0-B005-9D65EFA02B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093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17B4C-6D81-41C5-A493-7027BABFFD50}" type="datetimeFigureOut">
              <a:rPr lang="ru-RU" smtClean="0"/>
              <a:t>29.12.2017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0AA5E-AA94-4FE0-B005-9D65EFA02B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7948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17B4C-6D81-41C5-A493-7027BABFFD50}" type="datetimeFigureOut">
              <a:rPr lang="ru-RU" smtClean="0"/>
              <a:t>29.12.2017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0AA5E-AA94-4FE0-B005-9D65EFA02B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385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17B4C-6D81-41C5-A493-7027BABFFD50}" type="datetimeFigureOut">
              <a:rPr lang="ru-RU" smtClean="0"/>
              <a:t>29.12.2017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0AA5E-AA94-4FE0-B005-9D65EFA02B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2696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17B4C-6D81-41C5-A493-7027BABFFD50}" type="datetimeFigureOut">
              <a:rPr lang="ru-RU" smtClean="0"/>
              <a:t>29.12.2017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0AA5E-AA94-4FE0-B005-9D65EFA02B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585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17B4C-6D81-41C5-A493-7027BABFFD50}" type="datetimeFigureOut">
              <a:rPr lang="ru-RU" smtClean="0"/>
              <a:t>29.12.2017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0AA5E-AA94-4FE0-B005-9D65EFA02B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623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17B4C-6D81-41C5-A493-7027BABFFD50}" type="datetimeFigureOut">
              <a:rPr lang="ru-RU" smtClean="0"/>
              <a:t>29.12.2017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0AA5E-AA94-4FE0-B005-9D65EFA02B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718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417B4C-6D81-41C5-A493-7027BABFFD50}" type="datetimeFigureOut">
              <a:rPr lang="ru-RU" smtClean="0"/>
              <a:t>29.12.2017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E0AA5E-AA94-4FE0-B005-9D65EFA02B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800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1.jpg"/><Relationship Id="rId3" Type="http://schemas.openxmlformats.org/officeDocument/2006/relationships/image" Target="../media/image61.jpeg"/><Relationship Id="rId7" Type="http://schemas.openxmlformats.org/officeDocument/2006/relationships/image" Target="../media/image65.png"/><Relationship Id="rId12" Type="http://schemas.openxmlformats.org/officeDocument/2006/relationships/image" Target="../media/image70.jp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11" Type="http://schemas.openxmlformats.org/officeDocument/2006/relationships/image" Target="../media/image69.gif"/><Relationship Id="rId5" Type="http://schemas.openxmlformats.org/officeDocument/2006/relationships/image" Target="../media/image63.jpeg"/><Relationship Id="rId10" Type="http://schemas.openxmlformats.org/officeDocument/2006/relationships/image" Target="../media/image68.png"/><Relationship Id="rId4" Type="http://schemas.openxmlformats.org/officeDocument/2006/relationships/image" Target="../media/image62.jpeg"/><Relationship Id="rId9" Type="http://schemas.openxmlformats.org/officeDocument/2006/relationships/image" Target="../media/image6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75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10" Type="http://schemas.openxmlformats.org/officeDocument/2006/relationships/image" Target="../media/image78.pn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7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10" Type="http://schemas.openxmlformats.org/officeDocument/2006/relationships/image" Target="../media/image12.jpeg"/><Relationship Id="rId4" Type="http://schemas.openxmlformats.org/officeDocument/2006/relationships/image" Target="../media/image6.png"/><Relationship Id="rId9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13" Type="http://schemas.openxmlformats.org/officeDocument/2006/relationships/image" Target="../media/image24.jpg"/><Relationship Id="rId3" Type="http://schemas.openxmlformats.org/officeDocument/2006/relationships/image" Target="../media/image14.jpg"/><Relationship Id="rId7" Type="http://schemas.openxmlformats.org/officeDocument/2006/relationships/image" Target="../media/image18.jpg"/><Relationship Id="rId12" Type="http://schemas.openxmlformats.org/officeDocument/2006/relationships/image" Target="../media/image23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11" Type="http://schemas.openxmlformats.org/officeDocument/2006/relationships/image" Target="../media/image22.jpg"/><Relationship Id="rId5" Type="http://schemas.openxmlformats.org/officeDocument/2006/relationships/image" Target="../media/image16.jpg"/><Relationship Id="rId10" Type="http://schemas.openxmlformats.org/officeDocument/2006/relationships/image" Target="../media/image21.jpg"/><Relationship Id="rId4" Type="http://schemas.openxmlformats.org/officeDocument/2006/relationships/image" Target="../media/image15.gif"/><Relationship Id="rId9" Type="http://schemas.openxmlformats.org/officeDocument/2006/relationships/image" Target="../media/image20.jpg"/><Relationship Id="rId14" Type="http://schemas.openxmlformats.org/officeDocument/2006/relationships/image" Target="../media/image2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0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41.jpeg"/><Relationship Id="rId5" Type="http://schemas.openxmlformats.org/officeDocument/2006/relationships/image" Target="../media/image35.png"/><Relationship Id="rId10" Type="http://schemas.openxmlformats.org/officeDocument/2006/relationships/image" Target="../media/image40.jpe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g"/><Relationship Id="rId3" Type="http://schemas.openxmlformats.org/officeDocument/2006/relationships/image" Target="../media/image48.gif"/><Relationship Id="rId7" Type="http://schemas.openxmlformats.org/officeDocument/2006/relationships/image" Target="../media/image52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11" Type="http://schemas.openxmlformats.org/officeDocument/2006/relationships/image" Target="../media/image56.jpeg"/><Relationship Id="rId5" Type="http://schemas.openxmlformats.org/officeDocument/2006/relationships/image" Target="../media/image50.png"/><Relationship Id="rId10" Type="http://schemas.openxmlformats.org/officeDocument/2006/relationships/image" Target="../media/image55.jpeg"/><Relationship Id="rId4" Type="http://schemas.openxmlformats.org/officeDocument/2006/relationships/image" Target="../media/image49.jpg"/><Relationship Id="rId9" Type="http://schemas.openxmlformats.org/officeDocument/2006/relationships/image" Target="../media/image5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5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3" name="Подзаголовок 1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8" descr="copaxone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525" y="-92075"/>
            <a:ext cx="9153525" cy="695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702018"/>
            <a:ext cx="1488572" cy="1293969"/>
          </a:xfrm>
          <a:prstGeom prst="rect">
            <a:avLst/>
          </a:prstGeom>
        </p:spPr>
      </p:pic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1488572" y="4702018"/>
            <a:ext cx="4868862" cy="1292225"/>
          </a:xfrm>
          <a:prstGeom prst="rect">
            <a:avLst/>
          </a:prstGeom>
          <a:solidFill>
            <a:srgbClr val="75BEE9"/>
          </a:solidFill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</a:pPr>
            <a:endParaRPr lang="ru-RU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1624303" y="4788546"/>
            <a:ext cx="4597400" cy="9586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70000"/>
              </a:lnSpc>
              <a:spcBef>
                <a:spcPct val="50000"/>
              </a:spcBef>
            </a:pP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Дельта Ориджин - Ваш правильный выбор 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для решения задач в логистике температурных грузов</a:t>
            </a:r>
            <a:endParaRPr 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12"/>
          <p:cNvGrpSpPr>
            <a:grpSpLocks/>
          </p:cNvGrpSpPr>
          <p:nvPr/>
        </p:nvGrpSpPr>
        <p:grpSpPr bwMode="auto">
          <a:xfrm>
            <a:off x="7730650" y="4670424"/>
            <a:ext cx="1395412" cy="1292225"/>
            <a:chOff x="4881" y="2956"/>
            <a:chExt cx="879" cy="814"/>
          </a:xfrm>
        </p:grpSpPr>
        <p:sp>
          <p:nvSpPr>
            <p:cNvPr id="9" name="Rectangle 13"/>
            <p:cNvSpPr>
              <a:spLocks noChangeArrowheads="1"/>
            </p:cNvSpPr>
            <p:nvPr/>
          </p:nvSpPr>
          <p:spPr bwMode="auto">
            <a:xfrm>
              <a:off x="4881" y="2956"/>
              <a:ext cx="879" cy="814"/>
            </a:xfrm>
            <a:prstGeom prst="rect">
              <a:avLst/>
            </a:prstGeom>
            <a:solidFill>
              <a:srgbClr val="0091D0"/>
            </a:solidFill>
            <a:ln w="9525" algn="ctr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itchFamily="2" charset="2"/>
                <a:buChar char="l"/>
              </a:pPr>
              <a:endParaRPr lang="ru-RU"/>
            </a:p>
          </p:txBody>
        </p:sp>
        <p:sp>
          <p:nvSpPr>
            <p:cNvPr id="10" name="Text Box 14"/>
            <p:cNvSpPr txBox="1">
              <a:spLocks noChangeArrowheads="1"/>
            </p:cNvSpPr>
            <p:nvPr/>
          </p:nvSpPr>
          <p:spPr bwMode="auto">
            <a:xfrm>
              <a:off x="5010" y="3172"/>
              <a:ext cx="616" cy="21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endParaRPr lang="ru-RU" sz="1600" b="1">
                <a:solidFill>
                  <a:schemeClr val="bg1"/>
                </a:solidFill>
              </a:endParaRPr>
            </a:p>
          </p:txBody>
        </p:sp>
      </p:grp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7734300" y="4916344"/>
            <a:ext cx="1409700" cy="23128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54000" rIns="54000">
            <a:spAutoFit/>
          </a:bodyPr>
          <a:lstStyle/>
          <a:p>
            <a:pPr rtl="1">
              <a:lnSpc>
                <a:spcPct val="75000"/>
              </a:lnSpc>
              <a:spcBef>
                <a:spcPct val="50000"/>
              </a:spcBef>
            </a:pPr>
            <a:r>
              <a:rPr lang="en-US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Public Relations</a:t>
            </a:r>
            <a:endPara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908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039" y="4905052"/>
            <a:ext cx="1152128" cy="16313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8030" y="476672"/>
            <a:ext cx="6907780" cy="144016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КОНТРОЛЬ И НАДЕЖНОСТЬ </a:t>
            </a:r>
            <a:br>
              <a:rPr lang="ru-RU" sz="2400" b="1" dirty="0" smtClean="0">
                <a:solidFill>
                  <a:schemeClr val="bg1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>НА КАЖДОМ ЭТАПЕ ДОСТАВКИ</a:t>
            </a:r>
            <a:r>
              <a:rPr lang="en-US" sz="1600" b="1" dirty="0" smtClean="0">
                <a:solidFill>
                  <a:schemeClr val="bg1"/>
                </a:solidFill>
              </a:rPr>
              <a:t/>
            </a:r>
            <a:br>
              <a:rPr lang="en-US" sz="1600" b="1" dirty="0" smtClean="0">
                <a:solidFill>
                  <a:schemeClr val="bg1"/>
                </a:solidFill>
              </a:rPr>
            </a:br>
            <a:endParaRPr lang="ru-RU" sz="1600" b="1" dirty="0">
              <a:solidFill>
                <a:schemeClr val="bg1"/>
              </a:solidFill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4227" y="980727"/>
            <a:ext cx="3020966" cy="201622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8463" y="3687955"/>
            <a:ext cx="1633887" cy="1061122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8264" y="4196500"/>
            <a:ext cx="1793751" cy="552577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6216" y="5327549"/>
            <a:ext cx="1500929" cy="747298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27087" y="6161246"/>
            <a:ext cx="2057201" cy="350584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2588" y="3343613"/>
            <a:ext cx="1872605" cy="688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7372" y="3191448"/>
            <a:ext cx="1166599" cy="30433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323528" y="799217"/>
            <a:ext cx="49685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Мы предлагаем варианты доставки с соблюдением температурного режима – Вы выбираете</a:t>
            </a:r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>
            <a:off x="323528" y="1637114"/>
            <a:ext cx="4753418" cy="3185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Ассортимент продукции с учетом ваших потребностей</a:t>
            </a:r>
            <a:endParaRPr lang="en-US" b="1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ru-RU" sz="1100" dirty="0" smtClean="0"/>
              <a:t>Использование сертифицированной упаковки с комплектом </a:t>
            </a:r>
            <a:r>
              <a:rPr lang="ru-RU" sz="1100" dirty="0" err="1" smtClean="0"/>
              <a:t>хладоэлементов</a:t>
            </a:r>
            <a:r>
              <a:rPr lang="ru-RU" sz="1100" dirty="0" smtClean="0"/>
              <a:t> (от англ. «</a:t>
            </a:r>
            <a:r>
              <a:rPr lang="en-US" sz="1100" dirty="0" smtClean="0"/>
              <a:t>pre-qualified solutions</a:t>
            </a:r>
            <a:r>
              <a:rPr lang="ru-RU" sz="1100" dirty="0" smtClean="0"/>
              <a:t>») позволяет соблюсти температурный режим с момента получения груза у Отправителя до момента доставки на склад Получателя</a:t>
            </a:r>
            <a:r>
              <a:rPr lang="en-US" sz="1100" dirty="0" smtClean="0"/>
              <a:t>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100" dirty="0" smtClean="0"/>
              <a:t>Возможны варианты отправки в контейнерах с использованием вакуумных изоляционных панелей (англ. </a:t>
            </a:r>
            <a:r>
              <a:rPr lang="en-US" sz="1100" dirty="0" smtClean="0"/>
              <a:t>Vacuum </a:t>
            </a:r>
            <a:r>
              <a:rPr lang="en-US" sz="1100" dirty="0"/>
              <a:t>Insulated </a:t>
            </a:r>
            <a:r>
              <a:rPr lang="en-US" sz="1100" dirty="0" smtClean="0"/>
              <a:t>Panels</a:t>
            </a:r>
            <a:r>
              <a:rPr lang="ru-RU" sz="1100" dirty="0" smtClean="0"/>
              <a:t>, </a:t>
            </a:r>
            <a:r>
              <a:rPr lang="en-US" sz="1100" dirty="0" smtClean="0"/>
              <a:t>VIP)</a:t>
            </a:r>
            <a:r>
              <a:rPr lang="ru-RU" sz="1100" dirty="0" smtClean="0"/>
              <a:t> или «</a:t>
            </a:r>
            <a:r>
              <a:rPr lang="en-US" sz="1100" dirty="0" smtClean="0"/>
              <a:t>Phase </a:t>
            </a:r>
            <a:r>
              <a:rPr lang="en-US" sz="1100" dirty="0"/>
              <a:t>Change </a:t>
            </a:r>
            <a:r>
              <a:rPr lang="en-US" sz="1100" dirty="0" smtClean="0"/>
              <a:t>Material</a:t>
            </a:r>
            <a:r>
              <a:rPr lang="ru-RU" sz="1100" dirty="0" smtClean="0"/>
              <a:t>,</a:t>
            </a:r>
            <a:r>
              <a:rPr lang="en-US" sz="1100" dirty="0" smtClean="0"/>
              <a:t> PCM</a:t>
            </a:r>
            <a:r>
              <a:rPr lang="ru-RU" sz="1100" dirty="0" smtClean="0"/>
              <a:t>» производства компании </a:t>
            </a:r>
            <a:r>
              <a:rPr lang="en-US" sz="1100" dirty="0" smtClean="0"/>
              <a:t>Minnesota </a:t>
            </a:r>
            <a:r>
              <a:rPr lang="en-US" sz="1100" dirty="0"/>
              <a:t>Thermal </a:t>
            </a:r>
            <a:r>
              <a:rPr lang="en-US" sz="1100" dirty="0" smtClean="0"/>
              <a:t>Science</a:t>
            </a:r>
            <a:r>
              <a:rPr lang="ru-RU" sz="1100" dirty="0" smtClean="0"/>
              <a:t>», что позволяет обеспечить надежную защиту Вашего груза от перепадов температуры в процессе доставки;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100" dirty="0" smtClean="0"/>
              <a:t>К числу эффективных и недорогих решений по защите груза на паллетах можно отнести использование «</a:t>
            </a:r>
            <a:r>
              <a:rPr lang="ru-RU" sz="1100" dirty="0" err="1" smtClean="0"/>
              <a:t>термопокрывал</a:t>
            </a:r>
            <a:r>
              <a:rPr lang="ru-RU" sz="1100" dirty="0" smtClean="0"/>
              <a:t>» (англ. </a:t>
            </a:r>
            <a:r>
              <a:rPr lang="en-US" sz="1100" dirty="0" smtClean="0"/>
              <a:t>thermal blankets, pallet foil</a:t>
            </a:r>
            <a:r>
              <a:rPr lang="ru-RU" sz="1100" dirty="0" smtClean="0"/>
              <a:t>, </a:t>
            </a:r>
            <a:r>
              <a:rPr lang="en-US" sz="1100" dirty="0" smtClean="0"/>
              <a:t>drum tank</a:t>
            </a:r>
            <a:r>
              <a:rPr lang="ru-RU" sz="1100" dirty="0" smtClean="0"/>
              <a:t>)</a:t>
            </a:r>
            <a:r>
              <a:rPr lang="en-US" sz="1100" dirty="0" smtClean="0"/>
              <a:t>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100" dirty="0" smtClean="0"/>
              <a:t>Компания </a:t>
            </a:r>
            <a:r>
              <a:rPr lang="en-US" sz="1100" dirty="0" err="1" smtClean="0"/>
              <a:t>KryoTrans</a:t>
            </a:r>
            <a:r>
              <a:rPr lang="en-US" sz="1100" dirty="0" smtClean="0"/>
              <a:t> </a:t>
            </a:r>
            <a:r>
              <a:rPr lang="en-US" sz="1100" dirty="0"/>
              <a:t>System </a:t>
            </a:r>
            <a:r>
              <a:rPr lang="ru-RU" sz="1100" dirty="0" smtClean="0"/>
              <a:t>разработала гибкое решение, которое позволяет собрать контейнер нужного размера в зависимости от объема груза. </a:t>
            </a:r>
            <a:endParaRPr lang="ru-RU" sz="1200" dirty="0"/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7744" y="4749077"/>
            <a:ext cx="1584176" cy="1182657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900" y="5073634"/>
            <a:ext cx="2103459" cy="142056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7568" y="5102111"/>
            <a:ext cx="993304" cy="73980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2090" y="4822601"/>
            <a:ext cx="2276475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9412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2874" y="-234280"/>
            <a:ext cx="8229600" cy="1070992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Услуги ответственного хранения </a:t>
            </a:r>
            <a:endParaRPr lang="ru-RU" sz="3600" dirty="0">
              <a:solidFill>
                <a:schemeClr val="bg1"/>
              </a:solidFill>
            </a:endParaRPr>
          </a:p>
        </p:txBody>
      </p:sp>
      <p:graphicFrame>
        <p:nvGraphicFramePr>
          <p:cNvPr id="11" name="Объект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8584766"/>
              </p:ext>
            </p:extLst>
          </p:nvPr>
        </p:nvGraphicFramePr>
        <p:xfrm>
          <a:off x="0" y="620688"/>
          <a:ext cx="8892480" cy="612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8" name="Picture 4" descr="Z:\Презентация\7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6256" y="836712"/>
            <a:ext cx="1905744" cy="1905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Z:\Презентация\8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48264" y="4797152"/>
            <a:ext cx="1905744" cy="1905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419872" y="1911459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Образцы готовых продуктов</a:t>
            </a:r>
            <a:r>
              <a:rPr lang="en-US" sz="1200" dirty="0" smtClean="0"/>
              <a:t> (</a:t>
            </a:r>
            <a:r>
              <a:rPr lang="ru-RU" sz="1200" dirty="0" smtClean="0"/>
              <a:t>жидкие формы</a:t>
            </a:r>
            <a:r>
              <a:rPr lang="en-US" sz="1200" dirty="0" smtClean="0"/>
              <a:t>)</a:t>
            </a:r>
            <a:endParaRPr lang="ru-RU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3635896" y="5589240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Банк клеток</a:t>
            </a:r>
            <a:r>
              <a:rPr lang="en-US" sz="1200" dirty="0" smtClean="0"/>
              <a:t> </a:t>
            </a:r>
            <a:r>
              <a:rPr lang="ru-RU" sz="1200" dirty="0" smtClean="0"/>
              <a:t>и сырье для фармацевтической экспертизы</a:t>
            </a:r>
            <a:endParaRPr lang="ru-RU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3131840" y="6127539"/>
            <a:ext cx="338437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smtClean="0"/>
              <a:t>ВНИМАНИЕ</a:t>
            </a:r>
            <a:r>
              <a:rPr lang="en-US" sz="1050" dirty="0" smtClean="0"/>
              <a:t>: </a:t>
            </a:r>
          </a:p>
          <a:p>
            <a:r>
              <a:rPr lang="en-US" sz="1050" dirty="0" smtClean="0"/>
              <a:t>* </a:t>
            </a:r>
            <a:r>
              <a:rPr lang="ru-RU" sz="1050" dirty="0" smtClean="0"/>
              <a:t>Хранение в морозильной камере при </a:t>
            </a:r>
            <a:r>
              <a:rPr lang="en-US" sz="1050" dirty="0" smtClean="0"/>
              <a:t>-70°C (</a:t>
            </a:r>
            <a:r>
              <a:rPr lang="ru-RU" sz="1050" dirty="0" smtClean="0"/>
              <a:t>не в сухом льду) </a:t>
            </a:r>
            <a:endParaRPr lang="ru-RU" sz="1050" dirty="0"/>
          </a:p>
        </p:txBody>
      </p:sp>
      <p:sp>
        <p:nvSpPr>
          <p:cNvPr id="9" name="TextBox 8"/>
          <p:cNvSpPr txBox="1"/>
          <p:nvPr/>
        </p:nvSpPr>
        <p:spPr>
          <a:xfrm>
            <a:off x="3439969" y="3933056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Разные типы фармацевтического сырья</a:t>
            </a:r>
            <a:r>
              <a:rPr lang="en-US" sz="1200" dirty="0" smtClean="0"/>
              <a:t> </a:t>
            </a:r>
            <a:r>
              <a:rPr lang="ru-RU" sz="1200" dirty="0" smtClean="0"/>
              <a:t>(для лабораторной экспертизы)</a:t>
            </a:r>
            <a:endParaRPr lang="ru-RU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7001036" y="2852936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Соблюдение </a:t>
            </a:r>
          </a:p>
          <a:p>
            <a:r>
              <a:rPr lang="en-US" sz="1400" b="1" dirty="0" smtClean="0"/>
              <a:t>GSP, GDP </a:t>
            </a:r>
            <a:endParaRPr lang="ru-RU" sz="1400" b="1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66726" y="2882496"/>
            <a:ext cx="615274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6247" y="3517682"/>
            <a:ext cx="1785753" cy="830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310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43640"/>
            <a:ext cx="1160569" cy="1160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0744" y="2426797"/>
            <a:ext cx="923925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0696" y="3652862"/>
            <a:ext cx="4087946" cy="2407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509951" y="1462315"/>
            <a:ext cx="4446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+7 495 </a:t>
            </a:r>
            <a:r>
              <a:rPr lang="en-US" sz="2800" b="1" dirty="0" smtClean="0"/>
              <a:t>669 30 54 </a:t>
            </a:r>
            <a:r>
              <a:rPr lang="ru-RU" dirty="0" smtClean="0"/>
              <a:t>Звоните!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124057" y="2564904"/>
            <a:ext cx="417646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Пишите!</a:t>
            </a:r>
            <a:r>
              <a:rPr lang="en-US" smtClean="0"/>
              <a:t> </a:t>
            </a:r>
            <a:r>
              <a:rPr lang="en-US" sz="2800" b="1" smtClean="0"/>
              <a:t>info@deltaorigin.com</a:t>
            </a:r>
            <a:endParaRPr lang="ru-RU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67543" y="3933056"/>
            <a:ext cx="391225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000" dirty="0" smtClean="0">
                <a:solidFill>
                  <a:prstClr val="black"/>
                </a:solidFill>
              </a:rPr>
              <a:t>Мы рады Вас видеть!</a:t>
            </a:r>
          </a:p>
          <a:p>
            <a:pPr lvl="0"/>
            <a:r>
              <a:rPr lang="ru-RU" sz="1600" dirty="0" smtClean="0">
                <a:solidFill>
                  <a:prstClr val="black"/>
                </a:solidFill>
              </a:rPr>
              <a:t>Бизнес </a:t>
            </a:r>
            <a:r>
              <a:rPr lang="ru-RU" sz="1600" dirty="0">
                <a:solidFill>
                  <a:prstClr val="black"/>
                </a:solidFill>
              </a:rPr>
              <a:t>центр «</a:t>
            </a:r>
            <a:r>
              <a:rPr lang="ru-RU" sz="1600" dirty="0" err="1">
                <a:solidFill>
                  <a:prstClr val="black"/>
                </a:solidFill>
              </a:rPr>
              <a:t>Брент</a:t>
            </a:r>
            <a:r>
              <a:rPr lang="ru-RU" sz="1600" dirty="0">
                <a:solidFill>
                  <a:prstClr val="black"/>
                </a:solidFill>
              </a:rPr>
              <a:t> Сити» </a:t>
            </a:r>
            <a:endParaRPr lang="en-US" sz="1600" dirty="0">
              <a:solidFill>
                <a:prstClr val="black"/>
              </a:solidFill>
            </a:endParaRPr>
          </a:p>
          <a:p>
            <a:pPr lvl="0"/>
            <a:r>
              <a:rPr lang="ru-RU" sz="1600" dirty="0">
                <a:solidFill>
                  <a:prstClr val="black"/>
                </a:solidFill>
              </a:rPr>
              <a:t>3й этаж</a:t>
            </a:r>
            <a:r>
              <a:rPr lang="en-US" sz="1600" dirty="0">
                <a:solidFill>
                  <a:prstClr val="black"/>
                </a:solidFill>
              </a:rPr>
              <a:t/>
            </a:r>
            <a:br>
              <a:rPr lang="en-US" sz="1600" dirty="0">
                <a:solidFill>
                  <a:prstClr val="black"/>
                </a:solidFill>
              </a:rPr>
            </a:br>
            <a:r>
              <a:rPr lang="ru-RU" sz="1600" dirty="0" smtClean="0">
                <a:solidFill>
                  <a:prstClr val="black"/>
                </a:solidFill>
              </a:rPr>
              <a:t>г</a:t>
            </a:r>
            <a:r>
              <a:rPr lang="ru-RU" sz="1600" dirty="0">
                <a:solidFill>
                  <a:prstClr val="black"/>
                </a:solidFill>
              </a:rPr>
              <a:t>. Москва, ул. </a:t>
            </a:r>
            <a:r>
              <a:rPr lang="ru-RU" sz="1600" dirty="0" err="1">
                <a:solidFill>
                  <a:prstClr val="black"/>
                </a:solidFill>
              </a:rPr>
              <a:t>Дубининская</a:t>
            </a:r>
            <a:r>
              <a:rPr lang="ru-RU" sz="1600" dirty="0">
                <a:solidFill>
                  <a:prstClr val="black"/>
                </a:solidFill>
              </a:rPr>
              <a:t> дом 57, стр. </a:t>
            </a:r>
            <a:r>
              <a:rPr lang="en-US" sz="1600" dirty="0">
                <a:solidFill>
                  <a:prstClr val="black"/>
                </a:solidFill>
              </a:rPr>
              <a:t>1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5576" y="116632"/>
            <a:ext cx="6480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200" b="1" dirty="0">
                <a:solidFill>
                  <a:prstClr val="white"/>
                </a:solidFill>
              </a:rPr>
              <a:t>Спасибо за внимание! </a:t>
            </a:r>
          </a:p>
        </p:txBody>
      </p:sp>
    </p:spTree>
    <p:extLst>
      <p:ext uri="{BB962C8B-B14F-4D97-AF65-F5344CB8AC3E}">
        <p14:creationId xmlns:p14="http://schemas.microsoft.com/office/powerpoint/2010/main" val="1803027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3848" y="1124744"/>
            <a:ext cx="2260270" cy="2276872"/>
          </a:xfrm>
          <a:prstGeom prst="rect">
            <a:avLst/>
          </a:prstGeom>
        </p:spPr>
      </p:pic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179512" y="1218131"/>
            <a:ext cx="1881312" cy="2205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lang="ru-RU" sz="1400" b="1" dirty="0">
                <a:solidFill>
                  <a:prstClr val="black"/>
                </a:solidFill>
                <a:latin typeface="Calibri" pitchFamily="34" charset="0"/>
              </a:rPr>
              <a:t>Таможенная очистка</a:t>
            </a:r>
          </a:p>
          <a:p>
            <a:pPr marL="171450" lvl="0" indent="-171450" fontAlgn="base">
              <a:spcBef>
                <a:spcPct val="0"/>
              </a:spcBef>
              <a:spcAft>
                <a:spcPts val="1000"/>
              </a:spcAft>
              <a:buFont typeface="Arial" pitchFamily="34" charset="0"/>
              <a:buChar char="•"/>
            </a:pPr>
            <a:r>
              <a:rPr lang="ru-RU" sz="1000" dirty="0">
                <a:solidFill>
                  <a:prstClr val="black"/>
                </a:solidFill>
                <a:latin typeface="Calibri" pitchFamily="34" charset="0"/>
              </a:rPr>
              <a:t>Все аэропорты Москвы</a:t>
            </a:r>
            <a:r>
              <a:rPr lang="en-US" sz="1000" dirty="0">
                <a:solidFill>
                  <a:prstClr val="black"/>
                </a:solidFill>
                <a:latin typeface="Calibri" pitchFamily="34" charset="0"/>
              </a:rPr>
              <a:t> </a:t>
            </a:r>
            <a:r>
              <a:rPr lang="en-US" sz="1100" dirty="0">
                <a:solidFill>
                  <a:prstClr val="black"/>
                </a:solidFill>
                <a:latin typeface="Calibri" pitchFamily="34" charset="0"/>
              </a:rPr>
              <a:t>SVO,DME,VKO</a:t>
            </a:r>
            <a:r>
              <a:rPr lang="en-US" sz="1000" dirty="0">
                <a:solidFill>
                  <a:prstClr val="black"/>
                </a:solidFill>
                <a:latin typeface="Calibri" pitchFamily="34" charset="0"/>
              </a:rPr>
              <a:t> </a:t>
            </a:r>
          </a:p>
          <a:p>
            <a:pPr marL="171450" lvl="0" indent="-171450" fontAlgn="base">
              <a:spcBef>
                <a:spcPct val="0"/>
              </a:spcBef>
              <a:spcAft>
                <a:spcPts val="1000"/>
              </a:spcAft>
              <a:buFont typeface="Arial" pitchFamily="34" charset="0"/>
              <a:buChar char="•"/>
            </a:pPr>
            <a:r>
              <a:rPr lang="ru-RU" sz="1000" dirty="0">
                <a:solidFill>
                  <a:prstClr val="black"/>
                </a:solidFill>
                <a:latin typeface="Calibri" pitchFamily="34" charset="0"/>
              </a:rPr>
              <a:t>Таможенные терминалы компаний международной экспресс-доставки </a:t>
            </a:r>
            <a:r>
              <a:rPr lang="en-US" sz="1100" dirty="0">
                <a:solidFill>
                  <a:prstClr val="black"/>
                </a:solidFill>
                <a:latin typeface="Calibri" pitchFamily="34" charset="0"/>
              </a:rPr>
              <a:t>TNT</a:t>
            </a:r>
            <a:r>
              <a:rPr lang="ru-RU" sz="1100" dirty="0">
                <a:solidFill>
                  <a:prstClr val="black"/>
                </a:solidFill>
                <a:latin typeface="Calibri" pitchFamily="34" charset="0"/>
              </a:rPr>
              <a:t>, </a:t>
            </a:r>
            <a:r>
              <a:rPr lang="en-US" sz="1100" dirty="0">
                <a:solidFill>
                  <a:prstClr val="black"/>
                </a:solidFill>
                <a:latin typeface="Calibri" pitchFamily="34" charset="0"/>
              </a:rPr>
              <a:t>UPS</a:t>
            </a:r>
            <a:r>
              <a:rPr lang="ru-RU" sz="1100" dirty="0">
                <a:solidFill>
                  <a:prstClr val="black"/>
                </a:solidFill>
                <a:latin typeface="Calibri" pitchFamily="34" charset="0"/>
              </a:rPr>
              <a:t>, </a:t>
            </a:r>
            <a:r>
              <a:rPr lang="en-US" sz="1100" dirty="0">
                <a:solidFill>
                  <a:prstClr val="black"/>
                </a:solidFill>
                <a:latin typeface="Calibri" pitchFamily="34" charset="0"/>
              </a:rPr>
              <a:t>FedEx</a:t>
            </a:r>
            <a:r>
              <a:rPr lang="ru-RU" sz="1100" dirty="0">
                <a:solidFill>
                  <a:prstClr val="black"/>
                </a:solidFill>
                <a:latin typeface="Calibri" pitchFamily="34" charset="0"/>
              </a:rPr>
              <a:t>, </a:t>
            </a:r>
            <a:r>
              <a:rPr lang="en-US" sz="1100" dirty="0">
                <a:solidFill>
                  <a:prstClr val="black"/>
                </a:solidFill>
                <a:latin typeface="Calibri" pitchFamily="34" charset="0"/>
              </a:rPr>
              <a:t>DHL </a:t>
            </a:r>
            <a:r>
              <a:rPr lang="ru-RU" sz="1100" dirty="0">
                <a:solidFill>
                  <a:prstClr val="black"/>
                </a:solidFill>
                <a:latin typeface="Calibri" pitchFamily="34" charset="0"/>
              </a:rPr>
              <a:t>и</a:t>
            </a:r>
            <a:r>
              <a:rPr lang="en-US" sz="1000" dirty="0">
                <a:solidFill>
                  <a:prstClr val="black"/>
                </a:solidFill>
                <a:latin typeface="Calibri" pitchFamily="34" charset="0"/>
              </a:rPr>
              <a:t> </a:t>
            </a:r>
            <a:r>
              <a:rPr lang="ru-RU" sz="1000" dirty="0">
                <a:solidFill>
                  <a:prstClr val="black"/>
                </a:solidFill>
                <a:latin typeface="Calibri" pitchFamily="34" charset="0"/>
              </a:rPr>
              <a:t>Почты России</a:t>
            </a:r>
            <a:r>
              <a:rPr lang="en-US" sz="1000" dirty="0">
                <a:solidFill>
                  <a:prstClr val="black"/>
                </a:solidFill>
                <a:latin typeface="Calibri" pitchFamily="34" charset="0"/>
              </a:rPr>
              <a:t>;</a:t>
            </a:r>
          </a:p>
          <a:p>
            <a:pPr marL="171450" lvl="0" indent="-171450" fontAlgn="base">
              <a:spcBef>
                <a:spcPct val="0"/>
              </a:spcBef>
              <a:spcAft>
                <a:spcPts val="1000"/>
              </a:spcAft>
              <a:buFont typeface="Arial" pitchFamily="34" charset="0"/>
              <a:buChar char="•"/>
            </a:pPr>
            <a:r>
              <a:rPr lang="ru-RU" sz="1000" dirty="0">
                <a:solidFill>
                  <a:prstClr val="black"/>
                </a:solidFill>
                <a:latin typeface="Calibri" pitchFamily="34" charset="0"/>
              </a:rPr>
              <a:t>Удаленное таможенное оформление на инновационном посту</a:t>
            </a:r>
            <a:endParaRPr lang="ru-RU" dirty="0">
              <a:solidFill>
                <a:prstClr val="black"/>
              </a:solidFill>
              <a:latin typeface="Arial" pitchFamily="34" charset="0"/>
            </a:endParaRPr>
          </a:p>
        </p:txBody>
      </p:sp>
      <p:pic>
        <p:nvPicPr>
          <p:cNvPr id="11" name="Рисунок 10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6780" y="942808"/>
            <a:ext cx="757615" cy="736025"/>
          </a:xfrm>
          <a:prstGeom prst="rect">
            <a:avLst/>
          </a:prstGeom>
          <a:noFill/>
        </p:spPr>
      </p:pic>
      <p:pic>
        <p:nvPicPr>
          <p:cNvPr id="12" name="Рисунок 11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019" y="4707846"/>
            <a:ext cx="1296035" cy="1657350"/>
          </a:xfrm>
          <a:prstGeom prst="rect">
            <a:avLst/>
          </a:prstGeom>
        </p:spPr>
      </p:pic>
      <p:pic>
        <p:nvPicPr>
          <p:cNvPr id="13" name="Рисунок 12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3623" y="5037622"/>
            <a:ext cx="1933575" cy="1478280"/>
          </a:xfrm>
          <a:prstGeom prst="rect">
            <a:avLst/>
          </a:prstGeom>
        </p:spPr>
      </p:pic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-33266" y="3861048"/>
            <a:ext cx="3038641" cy="119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lang="ru-RU" sz="1100" dirty="0">
                <a:solidFill>
                  <a:prstClr val="black"/>
                </a:solidFill>
                <a:latin typeface="Calibri" pitchFamily="34" charset="0"/>
              </a:rPr>
              <a:t>Доставка на условиях от двери Отправителя до двери Получателя с учетом требований </a:t>
            </a:r>
            <a:r>
              <a:rPr lang="en-US" sz="1100" dirty="0">
                <a:solidFill>
                  <a:prstClr val="black"/>
                </a:solidFill>
                <a:latin typeface="Calibri" pitchFamily="34" charset="0"/>
              </a:rPr>
              <a:t>“</a:t>
            </a:r>
            <a:r>
              <a:rPr lang="ru-RU" sz="1400" dirty="0" err="1">
                <a:solidFill>
                  <a:prstClr val="black"/>
                </a:solidFill>
                <a:latin typeface="Calibri" pitchFamily="34" charset="0"/>
              </a:rPr>
              <a:t>холодовой</a:t>
            </a:r>
            <a:r>
              <a:rPr lang="ru-RU" sz="1400" dirty="0">
                <a:solidFill>
                  <a:prstClr val="black"/>
                </a:solidFill>
                <a:latin typeface="Calibri" pitchFamily="34" charset="0"/>
              </a:rPr>
              <a:t> цепи</a:t>
            </a:r>
            <a:r>
              <a:rPr lang="en-US" sz="1100" dirty="0">
                <a:solidFill>
                  <a:prstClr val="black"/>
                </a:solidFill>
                <a:latin typeface="Calibri" pitchFamily="34" charset="0"/>
              </a:rPr>
              <a:t>” </a:t>
            </a:r>
          </a:p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lang="ru-RU" b="1" dirty="0">
                <a:solidFill>
                  <a:prstClr val="black"/>
                </a:solidFill>
                <a:latin typeface="Calibri" pitchFamily="34" charset="0"/>
              </a:rPr>
              <a:t>	</a:t>
            </a:r>
            <a:r>
              <a:rPr lang="en-US" b="1" dirty="0" smtClean="0">
                <a:solidFill>
                  <a:prstClr val="black"/>
                </a:solidFill>
                <a:latin typeface="Calibri" pitchFamily="34" charset="0"/>
              </a:rPr>
              <a:t>“</a:t>
            </a:r>
            <a:r>
              <a:rPr lang="en-US" b="1" dirty="0">
                <a:solidFill>
                  <a:prstClr val="black"/>
                </a:solidFill>
                <a:latin typeface="Calibri" pitchFamily="34" charset="0"/>
              </a:rPr>
              <a:t>door-to-door”</a:t>
            </a:r>
            <a:endParaRPr lang="en-US" sz="1100" dirty="0">
              <a:solidFill>
                <a:prstClr val="black"/>
              </a:solidFill>
              <a:latin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lang="en-US" sz="1100" dirty="0" smtClean="0">
              <a:latin typeface="Calibri" pitchFamily="34" charset="0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itchFamily="34" charset="0"/>
              <a:buChar char="•"/>
              <a:tabLst/>
            </a:pPr>
            <a:endParaRPr lang="en-US" sz="1100" dirty="0" smtClean="0">
              <a:latin typeface="Calibri" pitchFamily="34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1365" y="5256028"/>
            <a:ext cx="2360718" cy="1153113"/>
          </a:xfrm>
          <a:prstGeom prst="rect">
            <a:avLst/>
          </a:prstGeom>
        </p:spPr>
      </p:pic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6012801" y="4275138"/>
            <a:ext cx="2991839" cy="1098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just" fontAlgn="base">
              <a:spcBef>
                <a:spcPct val="0"/>
              </a:spcBef>
              <a:spcAft>
                <a:spcPts val="1000"/>
              </a:spcAft>
            </a:pPr>
            <a:r>
              <a:rPr lang="ru-RU" sz="1100" dirty="0">
                <a:solidFill>
                  <a:prstClr val="black"/>
                </a:solidFill>
                <a:latin typeface="Calibri" pitchFamily="34" charset="0"/>
              </a:rPr>
              <a:t>Услуги по доставке стандартных образцов со склада Европейской и Американской Фармакопеи с учетом требований «</a:t>
            </a:r>
            <a:r>
              <a:rPr lang="ru-RU" sz="1100" dirty="0" err="1">
                <a:solidFill>
                  <a:prstClr val="black"/>
                </a:solidFill>
                <a:latin typeface="Calibri" pitchFamily="34" charset="0"/>
              </a:rPr>
              <a:t>холодовой</a:t>
            </a:r>
            <a:r>
              <a:rPr lang="ru-RU" sz="1100" dirty="0">
                <a:solidFill>
                  <a:prstClr val="black"/>
                </a:solidFill>
                <a:latin typeface="Calibri" pitchFamily="34" charset="0"/>
              </a:rPr>
              <a:t> цепи» и сроком доставки </a:t>
            </a:r>
            <a:r>
              <a:rPr lang="en-US" b="1" dirty="0">
                <a:solidFill>
                  <a:prstClr val="black"/>
                </a:solidFill>
                <a:latin typeface="Calibri" pitchFamily="34" charset="0"/>
              </a:rPr>
              <a:t>2 </a:t>
            </a:r>
            <a:r>
              <a:rPr lang="ru-RU" b="1" dirty="0" smtClean="0">
                <a:solidFill>
                  <a:prstClr val="black"/>
                </a:solidFill>
                <a:latin typeface="Calibri" pitchFamily="34" charset="0"/>
              </a:rPr>
              <a:t>недели</a:t>
            </a: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8143" y="5233741"/>
            <a:ext cx="595421" cy="483142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0952" y="5874448"/>
            <a:ext cx="582613" cy="444076"/>
          </a:xfrm>
          <a:prstGeom prst="rect">
            <a:avLst/>
          </a:prstGeom>
        </p:spPr>
      </p:pic>
      <p:sp>
        <p:nvSpPr>
          <p:cNvPr id="27" name="Text Box 7"/>
          <p:cNvSpPr txBox="1">
            <a:spLocks noChangeArrowheads="1"/>
          </p:cNvSpPr>
          <p:nvPr/>
        </p:nvSpPr>
        <p:spPr bwMode="auto">
          <a:xfrm>
            <a:off x="2995326" y="3544392"/>
            <a:ext cx="3119785" cy="1157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lang="ru-RU" sz="1600" u="sng" dirty="0">
                <a:solidFill>
                  <a:prstClr val="black"/>
                </a:solidFill>
                <a:latin typeface="Calibri" pitchFamily="34" charset="0"/>
              </a:rPr>
              <a:t>Услуги </a:t>
            </a:r>
            <a:r>
              <a:rPr lang="ru-RU" sz="1600" u="sng" dirty="0" smtClean="0">
                <a:solidFill>
                  <a:prstClr val="black"/>
                </a:solidFill>
                <a:latin typeface="Calibri" pitchFamily="34" charset="0"/>
              </a:rPr>
              <a:t>склада (соотв. </a:t>
            </a:r>
            <a:r>
              <a:rPr lang="en-US" sz="1600" u="sng" dirty="0" smtClean="0">
                <a:solidFill>
                  <a:prstClr val="black"/>
                </a:solidFill>
                <a:latin typeface="Calibri" pitchFamily="34" charset="0"/>
              </a:rPr>
              <a:t>GSP, GDP</a:t>
            </a:r>
            <a:r>
              <a:rPr lang="ru-RU" sz="1600" u="sng" dirty="0" smtClean="0">
                <a:solidFill>
                  <a:prstClr val="black"/>
                </a:solidFill>
                <a:latin typeface="Calibri" pitchFamily="34" charset="0"/>
              </a:rPr>
              <a:t>)</a:t>
            </a:r>
            <a:endParaRPr lang="ru-RU" sz="1050" u="sng" dirty="0">
              <a:solidFill>
                <a:prstClr val="black"/>
              </a:solidFill>
              <a:latin typeface="Calibri" pitchFamily="34" charset="0"/>
            </a:endParaRPr>
          </a:p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lang="ru-RU" sz="1200" dirty="0">
                <a:solidFill>
                  <a:prstClr val="black"/>
                </a:solidFill>
              </a:rPr>
              <a:t>«теплая комната» +15..+25; </a:t>
            </a:r>
          </a:p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lang="ru-RU" sz="1200" dirty="0">
                <a:solidFill>
                  <a:prstClr val="black"/>
                </a:solidFill>
              </a:rPr>
              <a:t>Холодильные камеры с поддерживаемым режимом +2...+8, -15...-20, -40, -70, -86, -190</a:t>
            </a:r>
            <a:endParaRPr lang="ru-RU" dirty="0">
              <a:solidFill>
                <a:prstClr val="black"/>
              </a:solidFill>
              <a:latin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0678" y="4681727"/>
            <a:ext cx="1628800" cy="16288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3132" y="2203578"/>
            <a:ext cx="1357299" cy="1919374"/>
          </a:xfrm>
          <a:prstGeom prst="rect">
            <a:avLst/>
          </a:prstGeom>
        </p:spPr>
      </p:pic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6212576" y="1002453"/>
            <a:ext cx="2592287" cy="769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ts val="1000"/>
              </a:spcAft>
            </a:pPr>
            <a:r>
              <a:rPr lang="ru-RU" sz="1400" b="1" dirty="0">
                <a:solidFill>
                  <a:prstClr val="black"/>
                </a:solidFill>
              </a:rPr>
              <a:t>Получение необходимых разрешений </a:t>
            </a:r>
            <a:r>
              <a:rPr lang="ru-RU" sz="1400" dirty="0">
                <a:solidFill>
                  <a:prstClr val="black"/>
                </a:solidFill>
              </a:rPr>
              <a:t>на имя компании-импортера (компания клиента) либо на имя ответственного грузополучателя (компания Дельта </a:t>
            </a:r>
            <a:r>
              <a:rPr lang="ru-RU" sz="1400" dirty="0" err="1">
                <a:solidFill>
                  <a:prstClr val="black"/>
                </a:solidFill>
              </a:rPr>
              <a:t>Ориджин</a:t>
            </a:r>
            <a:r>
              <a:rPr lang="ru-RU" sz="1400" dirty="0">
                <a:solidFill>
                  <a:prstClr val="black"/>
                </a:solidFill>
              </a:rPr>
              <a:t>)</a:t>
            </a:r>
            <a:endParaRPr lang="ru-RU" sz="2000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15726" y="229894"/>
            <a:ext cx="62874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Комплексное решение по доставке груза точно в срок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890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6840760" cy="69269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Calibri" pitchFamily="34" charset="0"/>
              </a:rPr>
              <a:t>Продажа сертифицированных стандартных образцов 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836711"/>
            <a:ext cx="4248472" cy="5794013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5868144" y="1086297"/>
            <a:ext cx="2736304" cy="31738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988521" y="1213181"/>
            <a:ext cx="2615927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Никак </a:t>
            </a:r>
            <a:r>
              <a:rPr lang="ru-RU" b="1" dirty="0">
                <a:solidFill>
                  <a:schemeClr val="bg1"/>
                </a:solidFill>
              </a:rPr>
              <a:t>не можете найти требуемый </a:t>
            </a:r>
            <a:r>
              <a:rPr lang="ru-RU" b="1" dirty="0" smtClean="0">
                <a:solidFill>
                  <a:schemeClr val="bg1"/>
                </a:solidFill>
              </a:rPr>
              <a:t>стандартный образец или ВЭЖХ колонку?</a:t>
            </a:r>
            <a:endParaRPr lang="ru-RU" b="1" dirty="0">
              <a:solidFill>
                <a:schemeClr val="bg1"/>
              </a:solidFill>
            </a:endParaRPr>
          </a:p>
          <a:p>
            <a:r>
              <a:rPr lang="ru-RU" sz="1600" dirty="0">
                <a:solidFill>
                  <a:schemeClr val="bg1"/>
                </a:solidFill>
              </a:rPr>
              <a:t>Отправьте нам </a:t>
            </a:r>
            <a:r>
              <a:rPr lang="ru-RU" sz="1600" dirty="0" smtClean="0">
                <a:solidFill>
                  <a:schemeClr val="bg1"/>
                </a:solidFill>
              </a:rPr>
              <a:t>название</a:t>
            </a:r>
            <a:r>
              <a:rPr lang="ru-RU" sz="1600" dirty="0">
                <a:solidFill>
                  <a:schemeClr val="bg1"/>
                </a:solidFill>
              </a:rPr>
              <a:t>, а мы поможем Вам с поиском через нашу базу данных (более 500 поставщиков по всему миру) и с доставкой на условиях "</a:t>
            </a:r>
            <a:r>
              <a:rPr lang="ru-RU" sz="1600" dirty="0" err="1">
                <a:solidFill>
                  <a:schemeClr val="bg1"/>
                </a:solidFill>
              </a:rPr>
              <a:t>door-to-door</a:t>
            </a:r>
            <a:r>
              <a:rPr lang="ru-RU" sz="1600" dirty="0" smtClean="0">
                <a:solidFill>
                  <a:schemeClr val="bg1"/>
                </a:solidFill>
              </a:rPr>
              <a:t>"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0986" y="4013948"/>
            <a:ext cx="719647" cy="51597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23256" y="862659"/>
            <a:ext cx="915517" cy="83814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9175" y="2653508"/>
            <a:ext cx="971550" cy="381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2773" y="5342564"/>
            <a:ext cx="1971675" cy="381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1394" y="6306874"/>
            <a:ext cx="1247775" cy="32385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7926" y="5034571"/>
            <a:ext cx="1238250" cy="8572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2360" y="4577941"/>
            <a:ext cx="1011471" cy="49949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0013" y="5589240"/>
            <a:ext cx="1200150" cy="3810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7456" y="3228286"/>
            <a:ext cx="733425" cy="38100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8521" y="4405941"/>
            <a:ext cx="1247775" cy="34290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2240" y="6116374"/>
            <a:ext cx="1438275" cy="38100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3736" y="1916832"/>
            <a:ext cx="1659618" cy="532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5131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1844824"/>
            <a:ext cx="3456384" cy="250064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6624736" cy="836712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Европейская и Американская Фармакопеи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0032" y="908720"/>
            <a:ext cx="4038600" cy="13525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592" y="3223995"/>
            <a:ext cx="2037870" cy="2242939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611560" y="1124744"/>
            <a:ext cx="3334539" cy="204971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27583" y="1124744"/>
            <a:ext cx="3118515" cy="7392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Время доставки сокращено при помощи индивидуального логистического решения</a:t>
            </a:r>
            <a:endParaRPr lang="ru-RU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899592" y="1863988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БЕЗ КОНСОЛИДАЦИИ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899592" y="2233320"/>
            <a:ext cx="280831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ПРИМЕНИМО ДЛЯ ТЕМПЕРАТУРНЫХ ГРУЗОВ</a:t>
            </a:r>
            <a:r>
              <a:rPr lang="en-US" sz="1400" dirty="0" smtClean="0"/>
              <a:t>:</a:t>
            </a:r>
          </a:p>
          <a:p>
            <a:pPr algn="ctr"/>
            <a:r>
              <a:rPr lang="ru-RU" dirty="0" smtClean="0"/>
              <a:t>+15°С, +5°С, -20°С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716016" y="4496042"/>
            <a:ext cx="3168352" cy="144016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112060" y="4504909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2 </a:t>
            </a:r>
            <a:r>
              <a:rPr lang="ru-RU" sz="3600" dirty="0" smtClean="0">
                <a:solidFill>
                  <a:schemeClr val="bg1"/>
                </a:solidFill>
              </a:rPr>
              <a:t>НЕДЕЛИ</a:t>
            </a:r>
            <a:r>
              <a:rPr lang="en-US" sz="3600" dirty="0" smtClean="0">
                <a:solidFill>
                  <a:schemeClr val="bg1"/>
                </a:solidFill>
              </a:rPr>
              <a:t>*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43610" y="5074519"/>
            <a:ext cx="28803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100" dirty="0" smtClean="0"/>
              <a:t>* </a:t>
            </a:r>
            <a:r>
              <a:rPr lang="ru-RU" sz="1100" dirty="0" smtClean="0"/>
              <a:t>Время доставки</a:t>
            </a:r>
            <a:r>
              <a:rPr lang="en-US" sz="1100" dirty="0" smtClean="0"/>
              <a:t> </a:t>
            </a:r>
            <a:r>
              <a:rPr lang="ru-RU" sz="1100" dirty="0" smtClean="0"/>
              <a:t>для сертифицированных стандартных образцов </a:t>
            </a:r>
            <a:r>
              <a:rPr lang="en-US" sz="1100" dirty="0" smtClean="0"/>
              <a:t>o</a:t>
            </a:r>
            <a:r>
              <a:rPr lang="ru-RU" sz="1100" dirty="0" smtClean="0"/>
              <a:t>т</a:t>
            </a:r>
            <a:r>
              <a:rPr lang="en-US" sz="1100" dirty="0" smtClean="0"/>
              <a:t> </a:t>
            </a:r>
            <a:r>
              <a:rPr lang="ru-RU" sz="1100" dirty="0" smtClean="0"/>
              <a:t>Фармакопеи США</a:t>
            </a:r>
            <a:r>
              <a:rPr lang="en-US" sz="1100" dirty="0" smtClean="0"/>
              <a:t> </a:t>
            </a:r>
            <a:r>
              <a:rPr lang="ru-RU" sz="1100" dirty="0" smtClean="0"/>
              <a:t>и Европейской Фармакопеи</a:t>
            </a:r>
            <a:r>
              <a:rPr lang="en-US" sz="1100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00530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5856" y="4797152"/>
            <a:ext cx="5400600" cy="15457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8082" y="2924944"/>
            <a:ext cx="1474405" cy="13595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247" y="260648"/>
            <a:ext cx="6624736" cy="432048"/>
          </a:xfrm>
        </p:spPr>
        <p:txBody>
          <a:bodyPr>
            <a:noAutofit/>
          </a:bodyPr>
          <a:lstStyle/>
          <a:p>
            <a:pPr lvl="0"/>
            <a:r>
              <a:rPr lang="ru-RU" sz="2800" b="1" dirty="0" smtClean="0">
                <a:solidFill>
                  <a:schemeClr val="bg1"/>
                </a:solidFill>
              </a:rPr>
              <a:t>Услуги по получению разрешений на ввоз в соответствующих инстанциях </a:t>
            </a:r>
            <a:r>
              <a:rPr lang="ru-RU" sz="3600" dirty="0">
                <a:latin typeface="Arial" pitchFamily="34" charset="0"/>
              </a:rPr>
              <a:t/>
            </a:r>
            <a:br>
              <a:rPr lang="ru-RU" sz="3600" dirty="0">
                <a:latin typeface="Arial" pitchFamily="34" charset="0"/>
              </a:rPr>
            </a:br>
            <a:endParaRPr lang="ru-RU" sz="20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9410699"/>
              </p:ext>
            </p:extLst>
          </p:nvPr>
        </p:nvGraphicFramePr>
        <p:xfrm>
          <a:off x="33422" y="931512"/>
          <a:ext cx="8315218" cy="50177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6216" y="909176"/>
            <a:ext cx="1981639" cy="129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1177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9456"/>
            <a:ext cx="6480720" cy="684926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chemeClr val="bg1"/>
                </a:solidFill>
              </a:rPr>
              <a:t>Доставка </a:t>
            </a:r>
            <a:r>
              <a:rPr lang="en-US" sz="2700" b="1" dirty="0" smtClean="0">
                <a:solidFill>
                  <a:schemeClr val="bg1"/>
                </a:solidFill>
              </a:rPr>
              <a:t>“</a:t>
            </a:r>
            <a:r>
              <a:rPr lang="ru-RU" sz="2700" b="1" dirty="0" smtClean="0">
                <a:solidFill>
                  <a:schemeClr val="bg1"/>
                </a:solidFill>
              </a:rPr>
              <a:t>от двери отправителя – до двери получателя</a:t>
            </a:r>
            <a:r>
              <a:rPr lang="en-US" sz="2700" b="1" dirty="0" smtClean="0">
                <a:solidFill>
                  <a:schemeClr val="bg1"/>
                </a:solidFill>
              </a:rPr>
              <a:t>”</a:t>
            </a:r>
            <a:r>
              <a:rPr lang="ru-RU" sz="2700" b="1" dirty="0" smtClean="0">
                <a:solidFill>
                  <a:schemeClr val="bg1"/>
                </a:solidFill>
              </a:rPr>
              <a:t> с соблюдением</a:t>
            </a:r>
            <a:r>
              <a:rPr lang="en-US" sz="2700" b="1" dirty="0" smtClean="0">
                <a:solidFill>
                  <a:schemeClr val="bg1"/>
                </a:solidFill>
              </a:rPr>
              <a:t> “</a:t>
            </a:r>
            <a:r>
              <a:rPr lang="ru-RU" sz="2700" b="1" dirty="0" smtClean="0">
                <a:solidFill>
                  <a:schemeClr val="bg1"/>
                </a:solidFill>
              </a:rPr>
              <a:t>холодовой цепи</a:t>
            </a:r>
            <a:r>
              <a:rPr lang="en-US" sz="2700" b="1" dirty="0" smtClean="0">
                <a:solidFill>
                  <a:schemeClr val="bg1"/>
                </a:solidFill>
              </a:rPr>
              <a:t>”</a:t>
            </a:r>
            <a:endParaRPr lang="ru-RU" sz="3600" b="1" dirty="0">
              <a:solidFill>
                <a:schemeClr val="bg1"/>
              </a:solidFill>
            </a:endParaRPr>
          </a:p>
        </p:txBody>
      </p:sp>
      <p:pic>
        <p:nvPicPr>
          <p:cNvPr id="25" name="Объект 24" descr="oil0021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681574"/>
            <a:ext cx="1047750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Line 20"/>
          <p:cNvSpPr>
            <a:spLocks noChangeShapeType="1"/>
          </p:cNvSpPr>
          <p:nvPr/>
        </p:nvSpPr>
        <p:spPr bwMode="auto">
          <a:xfrm>
            <a:off x="2555775" y="1885473"/>
            <a:ext cx="966479" cy="51574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>
            <a:defPPr>
              <a:defRPr lang="en-GB"/>
            </a:defPPr>
            <a:lvl1pPr algn="ctr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endParaRPr lang="ru-RU"/>
          </a:p>
        </p:txBody>
      </p:sp>
      <p:pic>
        <p:nvPicPr>
          <p:cNvPr id="27" name="Рисунок 26" descr="distributor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95503" y="2344010"/>
            <a:ext cx="1177925" cy="714375"/>
          </a:xfrm>
          <a:prstGeom prst="rect">
            <a:avLst/>
          </a:prstGeom>
          <a:noFill/>
        </p:spPr>
      </p:pic>
      <p:sp>
        <p:nvSpPr>
          <p:cNvPr id="28" name="Line 20"/>
          <p:cNvSpPr>
            <a:spLocks noChangeShapeType="1"/>
          </p:cNvSpPr>
          <p:nvPr/>
        </p:nvSpPr>
        <p:spPr bwMode="auto">
          <a:xfrm>
            <a:off x="4463744" y="2959599"/>
            <a:ext cx="1015858" cy="53061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>
            <a:defPPr>
              <a:defRPr lang="en-GB"/>
            </a:defPPr>
            <a:lvl1pPr algn="ctr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endParaRPr lang="ru-RU"/>
          </a:p>
        </p:txBody>
      </p:sp>
      <p:pic>
        <p:nvPicPr>
          <p:cNvPr id="29" name="Рисунок 28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23382" y="3528555"/>
            <a:ext cx="792842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Line 20"/>
          <p:cNvSpPr>
            <a:spLocks noChangeShapeType="1"/>
          </p:cNvSpPr>
          <p:nvPr/>
        </p:nvSpPr>
        <p:spPr bwMode="auto">
          <a:xfrm>
            <a:off x="6411570" y="4078137"/>
            <a:ext cx="928750" cy="52289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>
            <a:defPPr>
              <a:defRPr lang="en-GB"/>
            </a:defPPr>
            <a:lvl1pPr algn="ctr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endParaRPr lang="ru-RU"/>
          </a:p>
        </p:txBody>
      </p:sp>
      <p:pic>
        <p:nvPicPr>
          <p:cNvPr id="31" name="Рисунок 30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48051" y="4601034"/>
            <a:ext cx="590550" cy="485775"/>
          </a:xfrm>
          <a:prstGeom prst="rect">
            <a:avLst/>
          </a:prstGeom>
          <a:noFill/>
        </p:spPr>
      </p:pic>
      <p:pic>
        <p:nvPicPr>
          <p:cNvPr id="32" name="Рисунок 31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64588" y="2095049"/>
            <a:ext cx="514350" cy="381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</p:pic>
      <p:sp>
        <p:nvSpPr>
          <p:cNvPr id="17" name="Прямоугольник 16"/>
          <p:cNvSpPr/>
          <p:nvPr/>
        </p:nvSpPr>
        <p:spPr>
          <a:xfrm>
            <a:off x="3068796" y="1700807"/>
            <a:ext cx="8431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1 </a:t>
            </a:r>
            <a:r>
              <a:rPr lang="ru-RU" b="1" dirty="0" smtClean="0"/>
              <a:t>день</a:t>
            </a:r>
            <a:endParaRPr lang="ru-RU" dirty="0"/>
          </a:p>
        </p:txBody>
      </p:sp>
      <p:pic>
        <p:nvPicPr>
          <p:cNvPr id="34" name="Рисунок 33" descr="Vehicle: Plane, Cargo"/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10397" y="3488248"/>
            <a:ext cx="492125" cy="323850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4511154" y="2106717"/>
            <a:ext cx="8431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1 день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988689" y="2894373"/>
            <a:ext cx="7312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2 </a:t>
            </a:r>
            <a:r>
              <a:rPr lang="ru-RU" b="1" dirty="0" smtClean="0"/>
              <a:t>дня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6032766" y="3243050"/>
            <a:ext cx="8431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1</a:t>
            </a:r>
            <a:r>
              <a:rPr lang="ru-RU" b="1" dirty="0" smtClean="0"/>
              <a:t> день</a:t>
            </a:r>
            <a:endParaRPr lang="ru-RU" dirty="0"/>
          </a:p>
        </p:txBody>
      </p:sp>
      <p:pic>
        <p:nvPicPr>
          <p:cNvPr id="38" name="Рисунок 37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96747" y="4343200"/>
            <a:ext cx="561975" cy="447675"/>
          </a:xfrm>
          <a:prstGeom prst="rect">
            <a:avLst/>
          </a:prstGeom>
          <a:noFill/>
        </p:spPr>
      </p:pic>
      <p:sp>
        <p:nvSpPr>
          <p:cNvPr id="21" name="Прямоугольник 20"/>
          <p:cNvSpPr/>
          <p:nvPr/>
        </p:nvSpPr>
        <p:spPr>
          <a:xfrm>
            <a:off x="7034631" y="4063969"/>
            <a:ext cx="9781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2-3 </a:t>
            </a:r>
            <a:r>
              <a:rPr lang="ru-RU" b="1" dirty="0" smtClean="0"/>
              <a:t>часа</a:t>
            </a:r>
            <a:endParaRPr lang="ru-RU" dirty="0"/>
          </a:p>
        </p:txBody>
      </p:sp>
      <p:pic>
        <p:nvPicPr>
          <p:cNvPr id="22" name="Рисунок 21"/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29043" y="1003340"/>
            <a:ext cx="282892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AutoShape 3"/>
          <p:cNvSpPr>
            <a:spLocks noChangeArrowheads="1"/>
          </p:cNvSpPr>
          <p:nvPr/>
        </p:nvSpPr>
        <p:spPr bwMode="auto">
          <a:xfrm>
            <a:off x="84398" y="3058385"/>
            <a:ext cx="3839529" cy="3689016"/>
          </a:xfrm>
          <a:prstGeom prst="roundRect">
            <a:avLst>
              <a:gd name="adj" fmla="val 14369"/>
            </a:avLst>
          </a:prstGeom>
          <a:solidFill>
            <a:schemeClr val="accent5">
              <a:lumMod val="60000"/>
              <a:lumOff val="40000"/>
            </a:schemeClr>
          </a:solidFill>
          <a:ln w="38100">
            <a:noFill/>
            <a:round/>
            <a:headEnd/>
            <a:tailEnd/>
          </a:ln>
          <a:effectLst>
            <a:outerShdw dist="28398" dir="3806097" algn="ctr" rotWithShape="0">
              <a:srgbClr val="48060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lang="ru-RU" sz="1100" b="1" dirty="0" smtClean="0">
                <a:latin typeface="Times New Roman" pitchFamily="18" charset="0"/>
              </a:rPr>
              <a:t>Проверка сопроводительных документов </a:t>
            </a: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(“green light”) 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</a:rPr>
              <a:t>1 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</a:rPr>
              <a:t>день</a:t>
            </a:r>
            <a:endParaRPr kumimoji="0" lang="en-US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Доставка от</a:t>
            </a:r>
            <a:r>
              <a:rPr kumimoji="0" lang="ru-RU" sz="11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отправителя 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до аэропорта отправления</a:t>
            </a:r>
            <a:r>
              <a:rPr kumimoji="0" lang="ru-RU" sz="11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</a:rPr>
              <a:t>1 день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lang="ru-RU" sz="1100" b="1" dirty="0" smtClean="0">
                <a:latin typeface="Times New Roman" pitchFamily="18" charset="0"/>
              </a:rPr>
              <a:t>Экспортные таможенные формальности</a:t>
            </a:r>
            <a:r>
              <a:rPr lang="en-US" sz="16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</a:rPr>
              <a:t>&lt; 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</a:rPr>
              <a:t>1 дня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Доставка по воздуху до аэропорта назначения 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</a:rPr>
              <a:t>до 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</a:rPr>
              <a:t>2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</a:rPr>
              <a:t>-х дней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1100" b="1" dirty="0" smtClean="0">
                <a:solidFill>
                  <a:schemeClr val="bg1"/>
                </a:solidFill>
                <a:latin typeface="Times New Roman" pitchFamily="18" charset="0"/>
              </a:rPr>
              <a:t>(</a:t>
            </a:r>
            <a:r>
              <a:rPr lang="ru-RU" sz="1100" b="1" dirty="0" smtClean="0">
                <a:solidFill>
                  <a:schemeClr val="bg1"/>
                </a:solidFill>
                <a:latin typeface="Times New Roman" pitchFamily="18" charset="0"/>
              </a:rPr>
              <a:t>с учетом возможного транзита через Германию</a:t>
            </a:r>
            <a:r>
              <a:rPr lang="en-US" sz="1100" b="1" dirty="0" smtClean="0">
                <a:solidFill>
                  <a:schemeClr val="bg1"/>
                </a:solidFill>
                <a:latin typeface="Times New Roman" pitchFamily="18" charset="0"/>
              </a:rPr>
              <a:t>)</a:t>
            </a:r>
            <a:endParaRPr lang="ru-RU" sz="1400" b="1" dirty="0">
              <a:solidFill>
                <a:schemeClr val="bg1"/>
              </a:solidFill>
              <a:latin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Дистанционная таможенная очистка с </a:t>
            </a:r>
            <a:r>
              <a:rPr kumimoji="0" lang="ru-RU" sz="11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помощью электронного декларирования 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</a:rPr>
              <a:t>1 день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endParaRPr lang="ru-RU" sz="1600" b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Доставка заказчику </a:t>
            </a:r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</a:rPr>
              <a:t>2-3 часа</a:t>
            </a:r>
            <a:r>
              <a:rPr lang="en-US" sz="1400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1050" b="1" dirty="0" smtClean="0">
                <a:solidFill>
                  <a:schemeClr val="bg1"/>
                </a:solidFill>
                <a:latin typeface="Times New Roman" pitchFamily="18" charset="0"/>
              </a:rPr>
              <a:t>(</a:t>
            </a:r>
            <a:r>
              <a:rPr lang="ru-RU" sz="1050" b="1" dirty="0" smtClean="0">
                <a:solidFill>
                  <a:schemeClr val="bg1"/>
                </a:solidFill>
                <a:latin typeface="Times New Roman" pitchFamily="18" charset="0"/>
              </a:rPr>
              <a:t>Москва</a:t>
            </a:r>
            <a:r>
              <a:rPr lang="en-US" sz="1050" b="1" dirty="0" smtClean="0">
                <a:solidFill>
                  <a:schemeClr val="bg1"/>
                </a:solidFill>
                <a:latin typeface="Times New Roman" pitchFamily="18" charset="0"/>
              </a:rPr>
              <a:t>, </a:t>
            </a:r>
            <a:r>
              <a:rPr lang="ru-RU" sz="1050" b="1" dirty="0" smtClean="0">
                <a:solidFill>
                  <a:schemeClr val="bg1"/>
                </a:solidFill>
                <a:latin typeface="Times New Roman" pitchFamily="18" charset="0"/>
              </a:rPr>
              <a:t>первая половина дня</a:t>
            </a:r>
            <a:r>
              <a:rPr lang="en-US" sz="1050" b="1" dirty="0" smtClean="0">
                <a:solidFill>
                  <a:schemeClr val="bg1"/>
                </a:solidFill>
                <a:latin typeface="Times New Roman" pitchFamily="18" charset="0"/>
              </a:rPr>
              <a:t>)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</a:rPr>
              <a:t>    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</a:rPr>
              <a:t>ВСЕГО: 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</a:rPr>
              <a:t>≤ 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</a:rPr>
              <a:t>7 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</a:rPr>
              <a:t>дней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</a:rPr>
              <a:t>*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44008" y="5745065"/>
            <a:ext cx="31683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ВНИМАНИЕ</a:t>
            </a:r>
            <a:r>
              <a:rPr lang="en-US" sz="1200" dirty="0" smtClean="0"/>
              <a:t>:</a:t>
            </a:r>
          </a:p>
          <a:p>
            <a:r>
              <a:rPr lang="en-US" sz="1200" dirty="0" smtClean="0"/>
              <a:t>* </a:t>
            </a:r>
            <a:r>
              <a:rPr lang="ru-RU" sz="1200" dirty="0" smtClean="0"/>
              <a:t>Отслеживание температурного режима</a:t>
            </a:r>
            <a:r>
              <a:rPr lang="en-US" sz="1200" dirty="0" smtClean="0"/>
              <a:t> </a:t>
            </a:r>
            <a:r>
              <a:rPr lang="ru-RU" sz="1200" dirty="0" smtClean="0"/>
              <a:t>на каждом этапе </a:t>
            </a:r>
            <a:r>
              <a:rPr lang="en-US" sz="1200" dirty="0" smtClean="0"/>
              <a:t> </a:t>
            </a:r>
            <a:r>
              <a:rPr lang="ru-RU" sz="1200" dirty="0" smtClean="0"/>
              <a:t>от дверей отправителя до дверей заказчика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8295" y="5573728"/>
            <a:ext cx="352102" cy="11736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3976" y="5770581"/>
            <a:ext cx="768926" cy="831483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533915" y="852551"/>
            <a:ext cx="8431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1 </a:t>
            </a:r>
            <a:r>
              <a:rPr lang="ru-RU" b="1" dirty="0" smtClean="0"/>
              <a:t>день</a:t>
            </a:r>
            <a:endParaRPr lang="ru-RU" dirty="0"/>
          </a:p>
        </p:txBody>
      </p:sp>
      <p:sp>
        <p:nvSpPr>
          <p:cNvPr id="24" name="Line 20"/>
          <p:cNvSpPr>
            <a:spLocks noChangeShapeType="1"/>
          </p:cNvSpPr>
          <p:nvPr/>
        </p:nvSpPr>
        <p:spPr bwMode="auto">
          <a:xfrm>
            <a:off x="409810" y="1429430"/>
            <a:ext cx="109139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>
            <a:defPPr>
              <a:defRPr lang="en-GB"/>
            </a:defPPr>
            <a:lvl1pPr algn="ctr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60" y="1545111"/>
            <a:ext cx="761045" cy="574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3612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1603" y="4293096"/>
            <a:ext cx="3398892" cy="187768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6018" y="895564"/>
            <a:ext cx="2332190" cy="326678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6635080" cy="49006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Обработка опасных грузов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836" y="3789040"/>
            <a:ext cx="3103767" cy="223224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51520" y="836712"/>
            <a:ext cx="698477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b="1" dirty="0" smtClean="0"/>
              <a:t>Образцы готового продукта</a:t>
            </a:r>
            <a:r>
              <a:rPr lang="en-US" b="1" dirty="0" smtClean="0"/>
              <a:t> </a:t>
            </a:r>
            <a:r>
              <a:rPr lang="en-US" dirty="0" smtClean="0"/>
              <a:t>(</a:t>
            </a:r>
            <a:r>
              <a:rPr lang="ru-RU" dirty="0" smtClean="0"/>
              <a:t>твердые</a:t>
            </a:r>
            <a:r>
              <a:rPr lang="en-US" dirty="0" smtClean="0"/>
              <a:t> </a:t>
            </a:r>
            <a:r>
              <a:rPr lang="ru-RU" dirty="0" smtClean="0"/>
              <a:t>и жидкие</a:t>
            </a:r>
            <a:r>
              <a:rPr lang="en-US" dirty="0" smtClean="0"/>
              <a:t> </a:t>
            </a:r>
            <a:r>
              <a:rPr lang="ru-RU" dirty="0" smtClean="0"/>
              <a:t>формы</a:t>
            </a:r>
            <a:r>
              <a:rPr lang="en-US" dirty="0" smtClean="0"/>
              <a:t>);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Образцы фармацевтического сырья </a:t>
            </a:r>
            <a:r>
              <a:rPr lang="en-US" dirty="0" smtClean="0"/>
              <a:t>(</a:t>
            </a:r>
            <a:r>
              <a:rPr lang="ru-RU" b="1" dirty="0" smtClean="0"/>
              <a:t>внутрифирменные стандарты </a:t>
            </a:r>
            <a:r>
              <a:rPr lang="en-US" b="1" dirty="0" smtClean="0"/>
              <a:t> </a:t>
            </a:r>
            <a:r>
              <a:rPr lang="ru-RU" b="1" dirty="0" smtClean="0"/>
              <a:t>и</a:t>
            </a:r>
            <a:r>
              <a:rPr lang="en-US" b="1" dirty="0" smtClean="0"/>
              <a:t> </a:t>
            </a:r>
            <a:r>
              <a:rPr lang="ru-RU" b="1" dirty="0" smtClean="0"/>
              <a:t>сертифицированные стандартные образцы</a:t>
            </a:r>
            <a:r>
              <a:rPr lang="en-US" dirty="0" smtClean="0"/>
              <a:t>);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Образцы субстанций</a:t>
            </a:r>
            <a:r>
              <a:rPr lang="en-US" dirty="0" smtClean="0"/>
              <a:t>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/>
              <a:t>В</a:t>
            </a:r>
            <a:r>
              <a:rPr lang="ru-RU" b="1" dirty="0" smtClean="0"/>
              <a:t>озбудители инфекций, </a:t>
            </a:r>
            <a:r>
              <a:rPr lang="ru-RU" dirty="0" smtClean="0"/>
              <a:t>класс</a:t>
            </a:r>
            <a:r>
              <a:rPr lang="en-US" dirty="0" smtClean="0"/>
              <a:t> </a:t>
            </a:r>
            <a:r>
              <a:rPr lang="ru-RU" dirty="0" smtClean="0"/>
              <a:t>опасности </a:t>
            </a:r>
            <a:r>
              <a:rPr lang="en-US" dirty="0" smtClean="0"/>
              <a:t>6.2 (</a:t>
            </a:r>
            <a:r>
              <a:rPr lang="ru-RU" dirty="0" smtClean="0"/>
              <a:t>опасные грузы,</a:t>
            </a:r>
            <a:r>
              <a:rPr lang="en-US" dirty="0" smtClean="0"/>
              <a:t> UN2814 </a:t>
            </a:r>
            <a:r>
              <a:rPr lang="ru-RU" dirty="0" smtClean="0"/>
              <a:t>воздействие на людей</a:t>
            </a:r>
            <a:r>
              <a:rPr lang="en-US" dirty="0" smtClean="0"/>
              <a:t>, UN2900 </a:t>
            </a:r>
            <a:r>
              <a:rPr lang="ru-RU" dirty="0" smtClean="0"/>
              <a:t>воздействие на животных</a:t>
            </a:r>
            <a:r>
              <a:rPr lang="en-US" dirty="0" smtClean="0"/>
              <a:t>);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 smtClean="0"/>
              <a:t>Медицинские отходы, </a:t>
            </a:r>
            <a:r>
              <a:rPr lang="ru-RU" dirty="0" smtClean="0"/>
              <a:t>класс</a:t>
            </a:r>
            <a:r>
              <a:rPr lang="en-US" dirty="0" smtClean="0"/>
              <a:t> 6.2. (UN3291);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 smtClean="0"/>
              <a:t>Жидкий азот, </a:t>
            </a:r>
            <a:r>
              <a:rPr lang="ru-RU" dirty="0" smtClean="0"/>
              <a:t>класс опасности</a:t>
            </a:r>
            <a:r>
              <a:rPr lang="en-US" dirty="0" smtClean="0"/>
              <a:t> 2.2 (UN1977);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 smtClean="0"/>
              <a:t>Сухой лёд</a:t>
            </a:r>
            <a:r>
              <a:rPr lang="en-US" dirty="0" smtClean="0"/>
              <a:t>, </a:t>
            </a:r>
            <a:r>
              <a:rPr lang="ru-RU" dirty="0" smtClean="0"/>
              <a:t>твердый углекислый газ, класс опасности </a:t>
            </a:r>
            <a:r>
              <a:rPr lang="en-US" dirty="0" smtClean="0"/>
              <a:t>9 (UN1845)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299153" y="3793014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Сертифицированная упаковка 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9035" y="4096774"/>
            <a:ext cx="1486156" cy="2080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6531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6624736" cy="216024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Брокерские услуги и услуги по таможенной очистке во всех московских аэропортах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</a:rPr>
              <a:t>и почтовых экспресс-терминалах. 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7624" y="1287775"/>
            <a:ext cx="1728192" cy="78681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9736" y="1145809"/>
            <a:ext cx="2880320" cy="59023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9995" y="1440924"/>
            <a:ext cx="2376264" cy="126734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4493" y="3152382"/>
            <a:ext cx="1927267" cy="83514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658" y="2193998"/>
            <a:ext cx="1679848" cy="125988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3568" y="3327855"/>
            <a:ext cx="1552548" cy="1574991"/>
          </a:xfrm>
          <a:prstGeom prst="rect">
            <a:avLst/>
          </a:prstGeom>
        </p:spPr>
      </p:pic>
      <p:sp>
        <p:nvSpPr>
          <p:cNvPr id="12" name="Freeform 10"/>
          <p:cNvSpPr>
            <a:spLocks/>
          </p:cNvSpPr>
          <p:nvPr/>
        </p:nvSpPr>
        <p:spPr bwMode="auto">
          <a:xfrm>
            <a:off x="4224753" y="2193998"/>
            <a:ext cx="1030287" cy="1331913"/>
          </a:xfrm>
          <a:custGeom>
            <a:avLst/>
            <a:gdLst/>
            <a:ahLst/>
            <a:cxnLst>
              <a:cxn ang="0">
                <a:pos x="81" y="100"/>
              </a:cxn>
              <a:cxn ang="0">
                <a:pos x="70" y="121"/>
              </a:cxn>
              <a:cxn ang="0">
                <a:pos x="0" y="5"/>
              </a:cxn>
              <a:cxn ang="0">
                <a:pos x="133" y="0"/>
              </a:cxn>
              <a:cxn ang="0">
                <a:pos x="120" y="22"/>
              </a:cxn>
              <a:cxn ang="0">
                <a:pos x="137" y="31"/>
              </a:cxn>
              <a:cxn ang="0">
                <a:pos x="161" y="43"/>
              </a:cxn>
              <a:cxn ang="0">
                <a:pos x="182" y="57"/>
              </a:cxn>
              <a:cxn ang="0">
                <a:pos x="203" y="71"/>
              </a:cxn>
              <a:cxn ang="0">
                <a:pos x="223" y="88"/>
              </a:cxn>
              <a:cxn ang="0">
                <a:pos x="241" y="105"/>
              </a:cxn>
              <a:cxn ang="0">
                <a:pos x="261" y="123"/>
              </a:cxn>
              <a:cxn ang="0">
                <a:pos x="277" y="140"/>
              </a:cxn>
              <a:cxn ang="0">
                <a:pos x="291" y="155"/>
              </a:cxn>
              <a:cxn ang="0">
                <a:pos x="307" y="174"/>
              </a:cxn>
              <a:cxn ang="0">
                <a:pos x="319" y="189"/>
              </a:cxn>
              <a:cxn ang="0">
                <a:pos x="331" y="207"/>
              </a:cxn>
              <a:cxn ang="0">
                <a:pos x="341" y="225"/>
              </a:cxn>
              <a:cxn ang="0">
                <a:pos x="352" y="242"/>
              </a:cxn>
              <a:cxn ang="0">
                <a:pos x="363" y="262"/>
              </a:cxn>
              <a:cxn ang="0">
                <a:pos x="371" y="282"/>
              </a:cxn>
              <a:cxn ang="0">
                <a:pos x="379" y="301"/>
              </a:cxn>
              <a:cxn ang="0">
                <a:pos x="387" y="320"/>
              </a:cxn>
              <a:cxn ang="0">
                <a:pos x="395" y="342"/>
              </a:cxn>
              <a:cxn ang="0">
                <a:pos x="402" y="370"/>
              </a:cxn>
              <a:cxn ang="0">
                <a:pos x="408" y="394"/>
              </a:cxn>
              <a:cxn ang="0">
                <a:pos x="411" y="416"/>
              </a:cxn>
              <a:cxn ang="0">
                <a:pos x="413" y="436"/>
              </a:cxn>
              <a:cxn ang="0">
                <a:pos x="415" y="452"/>
              </a:cxn>
              <a:cxn ang="0">
                <a:pos x="415" y="470"/>
              </a:cxn>
              <a:cxn ang="0">
                <a:pos x="415" y="487"/>
              </a:cxn>
              <a:cxn ang="0">
                <a:pos x="413" y="504"/>
              </a:cxn>
              <a:cxn ang="0">
                <a:pos x="412" y="520"/>
              </a:cxn>
              <a:cxn ang="0">
                <a:pos x="408" y="546"/>
              </a:cxn>
              <a:cxn ang="0">
                <a:pos x="402" y="576"/>
              </a:cxn>
              <a:cxn ang="0">
                <a:pos x="389" y="624"/>
              </a:cxn>
              <a:cxn ang="0">
                <a:pos x="398" y="551"/>
              </a:cxn>
              <a:cxn ang="0">
                <a:pos x="399" y="530"/>
              </a:cxn>
              <a:cxn ang="0">
                <a:pos x="397" y="513"/>
              </a:cxn>
              <a:cxn ang="0">
                <a:pos x="396" y="494"/>
              </a:cxn>
              <a:cxn ang="0">
                <a:pos x="393" y="476"/>
              </a:cxn>
              <a:cxn ang="0">
                <a:pos x="385" y="440"/>
              </a:cxn>
              <a:cxn ang="0">
                <a:pos x="375" y="408"/>
              </a:cxn>
              <a:cxn ang="0">
                <a:pos x="362" y="377"/>
              </a:cxn>
              <a:cxn ang="0">
                <a:pos x="345" y="348"/>
              </a:cxn>
              <a:cxn ang="0">
                <a:pos x="329" y="323"/>
              </a:cxn>
              <a:cxn ang="0">
                <a:pos x="308" y="290"/>
              </a:cxn>
              <a:cxn ang="0">
                <a:pos x="286" y="262"/>
              </a:cxn>
              <a:cxn ang="0">
                <a:pos x="263" y="236"/>
              </a:cxn>
              <a:cxn ang="0">
                <a:pos x="241" y="214"/>
              </a:cxn>
              <a:cxn ang="0">
                <a:pos x="216" y="191"/>
              </a:cxn>
              <a:cxn ang="0">
                <a:pos x="189" y="169"/>
              </a:cxn>
              <a:cxn ang="0">
                <a:pos x="168" y="152"/>
              </a:cxn>
              <a:cxn ang="0">
                <a:pos x="141" y="134"/>
              </a:cxn>
              <a:cxn ang="0">
                <a:pos x="111" y="115"/>
              </a:cxn>
              <a:cxn ang="0">
                <a:pos x="81" y="100"/>
              </a:cxn>
            </a:cxnLst>
            <a:rect l="0" t="0" r="r" b="b"/>
            <a:pathLst>
              <a:path w="416" h="625">
                <a:moveTo>
                  <a:pt x="81" y="100"/>
                </a:moveTo>
                <a:lnTo>
                  <a:pt x="70" y="121"/>
                </a:lnTo>
                <a:lnTo>
                  <a:pt x="0" y="5"/>
                </a:lnTo>
                <a:lnTo>
                  <a:pt x="133" y="0"/>
                </a:lnTo>
                <a:lnTo>
                  <a:pt x="120" y="22"/>
                </a:lnTo>
                <a:lnTo>
                  <a:pt x="137" y="31"/>
                </a:lnTo>
                <a:lnTo>
                  <a:pt x="161" y="43"/>
                </a:lnTo>
                <a:lnTo>
                  <a:pt x="182" y="57"/>
                </a:lnTo>
                <a:lnTo>
                  <a:pt x="203" y="71"/>
                </a:lnTo>
                <a:lnTo>
                  <a:pt x="223" y="88"/>
                </a:lnTo>
                <a:lnTo>
                  <a:pt x="241" y="105"/>
                </a:lnTo>
                <a:lnTo>
                  <a:pt x="261" y="123"/>
                </a:lnTo>
                <a:lnTo>
                  <a:pt x="277" y="140"/>
                </a:lnTo>
                <a:lnTo>
                  <a:pt x="291" y="155"/>
                </a:lnTo>
                <a:lnTo>
                  <a:pt x="307" y="174"/>
                </a:lnTo>
                <a:lnTo>
                  <a:pt x="319" y="189"/>
                </a:lnTo>
                <a:lnTo>
                  <a:pt x="331" y="207"/>
                </a:lnTo>
                <a:lnTo>
                  <a:pt x="341" y="225"/>
                </a:lnTo>
                <a:lnTo>
                  <a:pt x="352" y="242"/>
                </a:lnTo>
                <a:lnTo>
                  <a:pt x="363" y="262"/>
                </a:lnTo>
                <a:lnTo>
                  <a:pt x="371" y="282"/>
                </a:lnTo>
                <a:lnTo>
                  <a:pt x="379" y="301"/>
                </a:lnTo>
                <a:lnTo>
                  <a:pt x="387" y="320"/>
                </a:lnTo>
                <a:lnTo>
                  <a:pt x="395" y="342"/>
                </a:lnTo>
                <a:lnTo>
                  <a:pt x="402" y="370"/>
                </a:lnTo>
                <a:lnTo>
                  <a:pt x="408" y="394"/>
                </a:lnTo>
                <a:lnTo>
                  <a:pt x="411" y="416"/>
                </a:lnTo>
                <a:lnTo>
                  <a:pt x="413" y="436"/>
                </a:lnTo>
                <a:lnTo>
                  <a:pt x="415" y="452"/>
                </a:lnTo>
                <a:lnTo>
                  <a:pt x="415" y="470"/>
                </a:lnTo>
                <a:lnTo>
                  <a:pt x="415" y="487"/>
                </a:lnTo>
                <a:lnTo>
                  <a:pt x="413" y="504"/>
                </a:lnTo>
                <a:lnTo>
                  <a:pt x="412" y="520"/>
                </a:lnTo>
                <a:lnTo>
                  <a:pt x="408" y="546"/>
                </a:lnTo>
                <a:lnTo>
                  <a:pt x="402" y="576"/>
                </a:lnTo>
                <a:lnTo>
                  <a:pt x="389" y="624"/>
                </a:lnTo>
                <a:lnTo>
                  <a:pt x="398" y="551"/>
                </a:lnTo>
                <a:lnTo>
                  <a:pt x="399" y="530"/>
                </a:lnTo>
                <a:lnTo>
                  <a:pt x="397" y="513"/>
                </a:lnTo>
                <a:lnTo>
                  <a:pt x="396" y="494"/>
                </a:lnTo>
                <a:lnTo>
                  <a:pt x="393" y="476"/>
                </a:lnTo>
                <a:lnTo>
                  <a:pt x="385" y="440"/>
                </a:lnTo>
                <a:lnTo>
                  <a:pt x="375" y="408"/>
                </a:lnTo>
                <a:lnTo>
                  <a:pt x="362" y="377"/>
                </a:lnTo>
                <a:lnTo>
                  <a:pt x="345" y="348"/>
                </a:lnTo>
                <a:lnTo>
                  <a:pt x="329" y="323"/>
                </a:lnTo>
                <a:lnTo>
                  <a:pt x="308" y="290"/>
                </a:lnTo>
                <a:lnTo>
                  <a:pt x="286" y="262"/>
                </a:lnTo>
                <a:lnTo>
                  <a:pt x="263" y="236"/>
                </a:lnTo>
                <a:lnTo>
                  <a:pt x="241" y="214"/>
                </a:lnTo>
                <a:lnTo>
                  <a:pt x="216" y="191"/>
                </a:lnTo>
                <a:lnTo>
                  <a:pt x="189" y="169"/>
                </a:lnTo>
                <a:lnTo>
                  <a:pt x="168" y="152"/>
                </a:lnTo>
                <a:lnTo>
                  <a:pt x="141" y="134"/>
                </a:lnTo>
                <a:lnTo>
                  <a:pt x="111" y="115"/>
                </a:lnTo>
                <a:lnTo>
                  <a:pt x="81" y="100"/>
                </a:lnTo>
              </a:path>
            </a:pathLst>
          </a:custGeom>
          <a:solidFill>
            <a:srgbClr val="D1D1FF"/>
          </a:solidFill>
          <a:ln w="12700" cap="rnd" cmpd="sng">
            <a:noFill/>
            <a:prstDash val="solid"/>
            <a:round/>
            <a:headEnd/>
            <a:tailEnd/>
          </a:ln>
          <a:effectLst/>
        </p:spPr>
        <p:txBody>
          <a:bodyPr/>
          <a:lstStyle>
            <a:defPPr>
              <a:defRPr lang="en-GB"/>
            </a:defPPr>
            <a:lvl1pPr algn="ctr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endParaRPr lang="ru-RU"/>
          </a:p>
        </p:txBody>
      </p:sp>
      <p:sp>
        <p:nvSpPr>
          <p:cNvPr id="13" name="Freeform 7"/>
          <p:cNvSpPr>
            <a:spLocks/>
          </p:cNvSpPr>
          <p:nvPr/>
        </p:nvSpPr>
        <p:spPr bwMode="auto">
          <a:xfrm>
            <a:off x="3095127" y="2658306"/>
            <a:ext cx="1808162" cy="450850"/>
          </a:xfrm>
          <a:custGeom>
            <a:avLst/>
            <a:gdLst/>
            <a:ahLst/>
            <a:cxnLst>
              <a:cxn ang="0">
                <a:pos x="132" y="201"/>
              </a:cxn>
              <a:cxn ang="0">
                <a:pos x="53" y="88"/>
              </a:cxn>
              <a:cxn ang="0">
                <a:pos x="85" y="94"/>
              </a:cxn>
              <a:cxn ang="0">
                <a:pos x="123" y="72"/>
              </a:cxn>
              <a:cxn ang="0">
                <a:pos x="162" y="52"/>
              </a:cxn>
              <a:cxn ang="0">
                <a:pos x="208" y="33"/>
              </a:cxn>
              <a:cxn ang="0">
                <a:pos x="248" y="20"/>
              </a:cxn>
              <a:cxn ang="0">
                <a:pos x="288" y="10"/>
              </a:cxn>
              <a:cxn ang="0">
                <a:pos x="328" y="3"/>
              </a:cxn>
              <a:cxn ang="0">
                <a:pos x="373" y="0"/>
              </a:cxn>
              <a:cxn ang="0">
                <a:pos x="430" y="2"/>
              </a:cxn>
              <a:cxn ang="0">
                <a:pos x="479" y="7"/>
              </a:cxn>
              <a:cxn ang="0">
                <a:pos x="518" y="15"/>
              </a:cxn>
              <a:cxn ang="0">
                <a:pos x="560" y="28"/>
              </a:cxn>
              <a:cxn ang="0">
                <a:pos x="607" y="50"/>
              </a:cxn>
              <a:cxn ang="0">
                <a:pos x="648" y="73"/>
              </a:cxn>
              <a:cxn ang="0">
                <a:pos x="675" y="91"/>
              </a:cxn>
              <a:cxn ang="0">
                <a:pos x="729" y="140"/>
              </a:cxn>
              <a:cxn ang="0">
                <a:pos x="662" y="98"/>
              </a:cxn>
              <a:cxn ang="0">
                <a:pos x="622" y="78"/>
              </a:cxn>
              <a:cxn ang="0">
                <a:pos x="583" y="65"/>
              </a:cxn>
              <a:cxn ang="0">
                <a:pos x="543" y="57"/>
              </a:cxn>
              <a:cxn ang="0">
                <a:pos x="502" y="53"/>
              </a:cxn>
              <a:cxn ang="0">
                <a:pos x="466" y="52"/>
              </a:cxn>
              <a:cxn ang="0">
                <a:pos x="422" y="56"/>
              </a:cxn>
              <a:cxn ang="0">
                <a:pos x="384" y="62"/>
              </a:cxn>
              <a:cxn ang="0">
                <a:pos x="332" y="75"/>
              </a:cxn>
              <a:cxn ang="0">
                <a:pos x="288" y="89"/>
              </a:cxn>
              <a:cxn ang="0">
                <a:pos x="245" y="107"/>
              </a:cxn>
              <a:cxn ang="0">
                <a:pos x="202" y="126"/>
              </a:cxn>
              <a:cxn ang="0">
                <a:pos x="161" y="150"/>
              </a:cxn>
              <a:cxn ang="0">
                <a:pos x="119" y="181"/>
              </a:cxn>
            </a:cxnLst>
            <a:rect l="0" t="0" r="r" b="b"/>
            <a:pathLst>
              <a:path w="730" h="213">
                <a:moveTo>
                  <a:pt x="119" y="181"/>
                </a:moveTo>
                <a:lnTo>
                  <a:pt x="132" y="201"/>
                </a:lnTo>
                <a:lnTo>
                  <a:pt x="0" y="212"/>
                </a:lnTo>
                <a:lnTo>
                  <a:pt x="53" y="88"/>
                </a:lnTo>
                <a:lnTo>
                  <a:pt x="67" y="108"/>
                </a:lnTo>
                <a:lnTo>
                  <a:pt x="85" y="94"/>
                </a:lnTo>
                <a:lnTo>
                  <a:pt x="108" y="80"/>
                </a:lnTo>
                <a:lnTo>
                  <a:pt x="123" y="72"/>
                </a:lnTo>
                <a:lnTo>
                  <a:pt x="141" y="62"/>
                </a:lnTo>
                <a:lnTo>
                  <a:pt x="162" y="52"/>
                </a:lnTo>
                <a:lnTo>
                  <a:pt x="184" y="43"/>
                </a:lnTo>
                <a:lnTo>
                  <a:pt x="208" y="33"/>
                </a:lnTo>
                <a:lnTo>
                  <a:pt x="226" y="27"/>
                </a:lnTo>
                <a:lnTo>
                  <a:pt x="248" y="20"/>
                </a:lnTo>
                <a:lnTo>
                  <a:pt x="271" y="13"/>
                </a:lnTo>
                <a:lnTo>
                  <a:pt x="288" y="10"/>
                </a:lnTo>
                <a:lnTo>
                  <a:pt x="308" y="5"/>
                </a:lnTo>
                <a:lnTo>
                  <a:pt x="328" y="3"/>
                </a:lnTo>
                <a:lnTo>
                  <a:pt x="350" y="1"/>
                </a:lnTo>
                <a:lnTo>
                  <a:pt x="373" y="0"/>
                </a:lnTo>
                <a:lnTo>
                  <a:pt x="402" y="1"/>
                </a:lnTo>
                <a:lnTo>
                  <a:pt x="430" y="2"/>
                </a:lnTo>
                <a:lnTo>
                  <a:pt x="456" y="4"/>
                </a:lnTo>
                <a:lnTo>
                  <a:pt x="479" y="7"/>
                </a:lnTo>
                <a:lnTo>
                  <a:pt x="500" y="10"/>
                </a:lnTo>
                <a:lnTo>
                  <a:pt x="518" y="15"/>
                </a:lnTo>
                <a:lnTo>
                  <a:pt x="542" y="21"/>
                </a:lnTo>
                <a:lnTo>
                  <a:pt x="560" y="28"/>
                </a:lnTo>
                <a:lnTo>
                  <a:pt x="584" y="38"/>
                </a:lnTo>
                <a:lnTo>
                  <a:pt x="607" y="50"/>
                </a:lnTo>
                <a:lnTo>
                  <a:pt x="626" y="60"/>
                </a:lnTo>
                <a:lnTo>
                  <a:pt x="648" y="73"/>
                </a:lnTo>
                <a:lnTo>
                  <a:pt x="665" y="83"/>
                </a:lnTo>
                <a:lnTo>
                  <a:pt x="675" y="91"/>
                </a:lnTo>
                <a:lnTo>
                  <a:pt x="696" y="108"/>
                </a:lnTo>
                <a:lnTo>
                  <a:pt x="729" y="140"/>
                </a:lnTo>
                <a:lnTo>
                  <a:pt x="683" y="110"/>
                </a:lnTo>
                <a:lnTo>
                  <a:pt x="662" y="98"/>
                </a:lnTo>
                <a:lnTo>
                  <a:pt x="643" y="86"/>
                </a:lnTo>
                <a:lnTo>
                  <a:pt x="622" y="78"/>
                </a:lnTo>
                <a:lnTo>
                  <a:pt x="602" y="71"/>
                </a:lnTo>
                <a:lnTo>
                  <a:pt x="583" y="65"/>
                </a:lnTo>
                <a:lnTo>
                  <a:pt x="561" y="60"/>
                </a:lnTo>
                <a:lnTo>
                  <a:pt x="543" y="57"/>
                </a:lnTo>
                <a:lnTo>
                  <a:pt x="524" y="54"/>
                </a:lnTo>
                <a:lnTo>
                  <a:pt x="502" y="53"/>
                </a:lnTo>
                <a:lnTo>
                  <a:pt x="483" y="53"/>
                </a:lnTo>
                <a:lnTo>
                  <a:pt x="466" y="52"/>
                </a:lnTo>
                <a:lnTo>
                  <a:pt x="444" y="55"/>
                </a:lnTo>
                <a:lnTo>
                  <a:pt x="422" y="56"/>
                </a:lnTo>
                <a:lnTo>
                  <a:pt x="403" y="59"/>
                </a:lnTo>
                <a:lnTo>
                  <a:pt x="384" y="62"/>
                </a:lnTo>
                <a:lnTo>
                  <a:pt x="358" y="67"/>
                </a:lnTo>
                <a:lnTo>
                  <a:pt x="332" y="75"/>
                </a:lnTo>
                <a:lnTo>
                  <a:pt x="308" y="82"/>
                </a:lnTo>
                <a:lnTo>
                  <a:pt x="288" y="89"/>
                </a:lnTo>
                <a:lnTo>
                  <a:pt x="263" y="98"/>
                </a:lnTo>
                <a:lnTo>
                  <a:pt x="245" y="107"/>
                </a:lnTo>
                <a:lnTo>
                  <a:pt x="225" y="116"/>
                </a:lnTo>
                <a:lnTo>
                  <a:pt x="202" y="126"/>
                </a:lnTo>
                <a:lnTo>
                  <a:pt x="184" y="136"/>
                </a:lnTo>
                <a:lnTo>
                  <a:pt x="161" y="150"/>
                </a:lnTo>
                <a:lnTo>
                  <a:pt x="144" y="161"/>
                </a:lnTo>
                <a:lnTo>
                  <a:pt x="119" y="181"/>
                </a:lnTo>
              </a:path>
            </a:pathLst>
          </a:custGeom>
          <a:solidFill>
            <a:srgbClr val="000099"/>
          </a:solidFill>
          <a:ln w="12700" cap="rnd" cmpd="sng">
            <a:noFill/>
            <a:prstDash val="solid"/>
            <a:round/>
            <a:headEnd/>
            <a:tailEnd/>
          </a:ln>
          <a:effectLst/>
        </p:spPr>
        <p:txBody>
          <a:bodyPr/>
          <a:lstStyle>
            <a:defPPr>
              <a:defRPr lang="en-GB"/>
            </a:defPPr>
            <a:lvl1pPr algn="ctr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endParaRPr lang="ru-RU"/>
          </a:p>
        </p:txBody>
      </p:sp>
      <p:sp>
        <p:nvSpPr>
          <p:cNvPr id="14" name="Freeform 11"/>
          <p:cNvSpPr>
            <a:spLocks/>
          </p:cNvSpPr>
          <p:nvPr/>
        </p:nvSpPr>
        <p:spPr bwMode="auto">
          <a:xfrm>
            <a:off x="3192356" y="2916387"/>
            <a:ext cx="949325" cy="1412875"/>
          </a:xfrm>
          <a:custGeom>
            <a:avLst/>
            <a:gdLst/>
            <a:ahLst/>
            <a:cxnLst>
              <a:cxn ang="0">
                <a:pos x="113" y="543"/>
              </a:cxn>
              <a:cxn ang="0">
                <a:pos x="137" y="541"/>
              </a:cxn>
              <a:cxn ang="0">
                <a:pos x="78" y="663"/>
              </a:cxn>
              <a:cxn ang="0">
                <a:pos x="0" y="554"/>
              </a:cxn>
              <a:cxn ang="0">
                <a:pos x="25" y="553"/>
              </a:cxn>
              <a:cxn ang="0">
                <a:pos x="24" y="534"/>
              </a:cxn>
              <a:cxn ang="0">
                <a:pos x="21" y="507"/>
              </a:cxn>
              <a:cxn ang="0">
                <a:pos x="21" y="481"/>
              </a:cxn>
              <a:cxn ang="0">
                <a:pos x="22" y="457"/>
              </a:cxn>
              <a:cxn ang="0">
                <a:pos x="24" y="430"/>
              </a:cxn>
              <a:cxn ang="0">
                <a:pos x="28" y="406"/>
              </a:cxn>
              <a:cxn ang="0">
                <a:pos x="33" y="379"/>
              </a:cxn>
              <a:cxn ang="0">
                <a:pos x="39" y="357"/>
              </a:cxn>
              <a:cxn ang="0">
                <a:pos x="43" y="336"/>
              </a:cxn>
              <a:cxn ang="0">
                <a:pos x="51" y="313"/>
              </a:cxn>
              <a:cxn ang="0">
                <a:pos x="57" y="295"/>
              </a:cxn>
              <a:cxn ang="0">
                <a:pos x="66" y="275"/>
              </a:cxn>
              <a:cxn ang="0">
                <a:pos x="75" y="256"/>
              </a:cxn>
              <a:cxn ang="0">
                <a:pos x="83" y="238"/>
              </a:cxn>
              <a:cxn ang="0">
                <a:pos x="94" y="219"/>
              </a:cxn>
              <a:cxn ang="0">
                <a:pos x="106" y="200"/>
              </a:cxn>
              <a:cxn ang="0">
                <a:pos x="118" y="182"/>
              </a:cxn>
              <a:cxn ang="0">
                <a:pos x="129" y="166"/>
              </a:cxn>
              <a:cxn ang="0">
                <a:pos x="143" y="148"/>
              </a:cxn>
              <a:cxn ang="0">
                <a:pos x="163" y="126"/>
              </a:cxn>
              <a:cxn ang="0">
                <a:pos x="180" y="108"/>
              </a:cxn>
              <a:cxn ang="0">
                <a:pos x="197" y="94"/>
              </a:cxn>
              <a:cxn ang="0">
                <a:pos x="212" y="81"/>
              </a:cxn>
              <a:cxn ang="0">
                <a:pos x="226" y="71"/>
              </a:cxn>
              <a:cxn ang="0">
                <a:pos x="240" y="61"/>
              </a:cxn>
              <a:cxn ang="0">
                <a:pos x="254" y="52"/>
              </a:cxn>
              <a:cxn ang="0">
                <a:pos x="270" y="44"/>
              </a:cxn>
              <a:cxn ang="0">
                <a:pos x="284" y="36"/>
              </a:cxn>
              <a:cxn ang="0">
                <a:pos x="307" y="25"/>
              </a:cxn>
              <a:cxn ang="0">
                <a:pos x="336" y="14"/>
              </a:cxn>
              <a:cxn ang="0">
                <a:pos x="383" y="0"/>
              </a:cxn>
              <a:cxn ang="0">
                <a:pos x="317" y="31"/>
              </a:cxn>
              <a:cxn ang="0">
                <a:pos x="299" y="41"/>
              </a:cxn>
              <a:cxn ang="0">
                <a:pos x="285" y="52"/>
              </a:cxn>
              <a:cxn ang="0">
                <a:pos x="270" y="64"/>
              </a:cxn>
              <a:cxn ang="0">
                <a:pos x="257" y="76"/>
              </a:cxn>
              <a:cxn ang="0">
                <a:pos x="230" y="103"/>
              </a:cxn>
              <a:cxn ang="0">
                <a:pos x="210" y="128"/>
              </a:cxn>
              <a:cxn ang="0">
                <a:pos x="191" y="156"/>
              </a:cxn>
              <a:cxn ang="0">
                <a:pos x="176" y="185"/>
              </a:cxn>
              <a:cxn ang="0">
                <a:pos x="164" y="213"/>
              </a:cxn>
              <a:cxn ang="0">
                <a:pos x="148" y="249"/>
              </a:cxn>
              <a:cxn ang="0">
                <a:pos x="136" y="282"/>
              </a:cxn>
              <a:cxn ang="0">
                <a:pos x="127" y="316"/>
              </a:cxn>
              <a:cxn ang="0">
                <a:pos x="120" y="346"/>
              </a:cxn>
              <a:cxn ang="0">
                <a:pos x="115" y="380"/>
              </a:cxn>
              <a:cxn ang="0">
                <a:pos x="112" y="414"/>
              </a:cxn>
              <a:cxn ang="0">
                <a:pos x="109" y="442"/>
              </a:cxn>
              <a:cxn ang="0">
                <a:pos x="108" y="475"/>
              </a:cxn>
              <a:cxn ang="0">
                <a:pos x="109" y="510"/>
              </a:cxn>
              <a:cxn ang="0">
                <a:pos x="113" y="543"/>
              </a:cxn>
            </a:cxnLst>
            <a:rect l="0" t="0" r="r" b="b"/>
            <a:pathLst>
              <a:path w="384" h="664">
                <a:moveTo>
                  <a:pt x="113" y="543"/>
                </a:moveTo>
                <a:lnTo>
                  <a:pt x="137" y="541"/>
                </a:lnTo>
                <a:lnTo>
                  <a:pt x="78" y="663"/>
                </a:lnTo>
                <a:lnTo>
                  <a:pt x="0" y="554"/>
                </a:lnTo>
                <a:lnTo>
                  <a:pt x="25" y="553"/>
                </a:lnTo>
                <a:lnTo>
                  <a:pt x="24" y="534"/>
                </a:lnTo>
                <a:lnTo>
                  <a:pt x="21" y="507"/>
                </a:lnTo>
                <a:lnTo>
                  <a:pt x="21" y="481"/>
                </a:lnTo>
                <a:lnTo>
                  <a:pt x="22" y="457"/>
                </a:lnTo>
                <a:lnTo>
                  <a:pt x="24" y="430"/>
                </a:lnTo>
                <a:lnTo>
                  <a:pt x="28" y="406"/>
                </a:lnTo>
                <a:lnTo>
                  <a:pt x="33" y="379"/>
                </a:lnTo>
                <a:lnTo>
                  <a:pt x="39" y="357"/>
                </a:lnTo>
                <a:lnTo>
                  <a:pt x="43" y="336"/>
                </a:lnTo>
                <a:lnTo>
                  <a:pt x="51" y="313"/>
                </a:lnTo>
                <a:lnTo>
                  <a:pt x="57" y="295"/>
                </a:lnTo>
                <a:lnTo>
                  <a:pt x="66" y="275"/>
                </a:lnTo>
                <a:lnTo>
                  <a:pt x="75" y="256"/>
                </a:lnTo>
                <a:lnTo>
                  <a:pt x="83" y="238"/>
                </a:lnTo>
                <a:lnTo>
                  <a:pt x="94" y="219"/>
                </a:lnTo>
                <a:lnTo>
                  <a:pt x="106" y="200"/>
                </a:lnTo>
                <a:lnTo>
                  <a:pt x="118" y="182"/>
                </a:lnTo>
                <a:lnTo>
                  <a:pt x="129" y="166"/>
                </a:lnTo>
                <a:lnTo>
                  <a:pt x="143" y="148"/>
                </a:lnTo>
                <a:lnTo>
                  <a:pt x="163" y="126"/>
                </a:lnTo>
                <a:lnTo>
                  <a:pt x="180" y="108"/>
                </a:lnTo>
                <a:lnTo>
                  <a:pt x="197" y="94"/>
                </a:lnTo>
                <a:lnTo>
                  <a:pt x="212" y="81"/>
                </a:lnTo>
                <a:lnTo>
                  <a:pt x="226" y="71"/>
                </a:lnTo>
                <a:lnTo>
                  <a:pt x="240" y="61"/>
                </a:lnTo>
                <a:lnTo>
                  <a:pt x="254" y="52"/>
                </a:lnTo>
                <a:lnTo>
                  <a:pt x="270" y="44"/>
                </a:lnTo>
                <a:lnTo>
                  <a:pt x="284" y="36"/>
                </a:lnTo>
                <a:lnTo>
                  <a:pt x="307" y="25"/>
                </a:lnTo>
                <a:lnTo>
                  <a:pt x="336" y="14"/>
                </a:lnTo>
                <a:lnTo>
                  <a:pt x="383" y="0"/>
                </a:lnTo>
                <a:lnTo>
                  <a:pt x="317" y="31"/>
                </a:lnTo>
                <a:lnTo>
                  <a:pt x="299" y="41"/>
                </a:lnTo>
                <a:lnTo>
                  <a:pt x="285" y="52"/>
                </a:lnTo>
                <a:lnTo>
                  <a:pt x="270" y="64"/>
                </a:lnTo>
                <a:lnTo>
                  <a:pt x="257" y="76"/>
                </a:lnTo>
                <a:lnTo>
                  <a:pt x="230" y="103"/>
                </a:lnTo>
                <a:lnTo>
                  <a:pt x="210" y="128"/>
                </a:lnTo>
                <a:lnTo>
                  <a:pt x="191" y="156"/>
                </a:lnTo>
                <a:lnTo>
                  <a:pt x="176" y="185"/>
                </a:lnTo>
                <a:lnTo>
                  <a:pt x="164" y="213"/>
                </a:lnTo>
                <a:lnTo>
                  <a:pt x="148" y="249"/>
                </a:lnTo>
                <a:lnTo>
                  <a:pt x="136" y="282"/>
                </a:lnTo>
                <a:lnTo>
                  <a:pt x="127" y="316"/>
                </a:lnTo>
                <a:lnTo>
                  <a:pt x="120" y="346"/>
                </a:lnTo>
                <a:lnTo>
                  <a:pt x="115" y="380"/>
                </a:lnTo>
                <a:lnTo>
                  <a:pt x="112" y="414"/>
                </a:lnTo>
                <a:lnTo>
                  <a:pt x="109" y="442"/>
                </a:lnTo>
                <a:lnTo>
                  <a:pt x="108" y="475"/>
                </a:lnTo>
                <a:lnTo>
                  <a:pt x="109" y="510"/>
                </a:lnTo>
                <a:lnTo>
                  <a:pt x="113" y="543"/>
                </a:lnTo>
              </a:path>
            </a:pathLst>
          </a:custGeom>
          <a:solidFill>
            <a:srgbClr val="A9C4C4"/>
          </a:solidFill>
          <a:ln w="12700" cap="rnd" cmpd="sng">
            <a:noFill/>
            <a:prstDash val="solid"/>
            <a:round/>
            <a:headEnd/>
            <a:tailEnd/>
          </a:ln>
          <a:effectLst/>
        </p:spPr>
        <p:txBody>
          <a:bodyPr/>
          <a:lstStyle>
            <a:defPPr>
              <a:defRPr lang="en-GB"/>
            </a:defPPr>
            <a:lvl1pPr algn="ctr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endParaRPr lang="ru-RU"/>
          </a:p>
        </p:txBody>
      </p:sp>
      <p:sp>
        <p:nvSpPr>
          <p:cNvPr id="15" name="Freeform 9"/>
          <p:cNvSpPr>
            <a:spLocks/>
          </p:cNvSpPr>
          <p:nvPr/>
        </p:nvSpPr>
        <p:spPr bwMode="auto">
          <a:xfrm>
            <a:off x="3667018" y="3525912"/>
            <a:ext cx="1114425" cy="1289050"/>
          </a:xfrm>
          <a:custGeom>
            <a:avLst/>
            <a:gdLst/>
            <a:ahLst/>
            <a:cxnLst>
              <a:cxn ang="0">
                <a:pos x="360" y="501"/>
              </a:cxn>
              <a:cxn ang="0">
                <a:pos x="369" y="478"/>
              </a:cxn>
              <a:cxn ang="0">
                <a:pos x="448" y="589"/>
              </a:cxn>
              <a:cxn ang="0">
                <a:pos x="315" y="605"/>
              </a:cxn>
              <a:cxn ang="0">
                <a:pos x="326" y="581"/>
              </a:cxn>
              <a:cxn ang="0">
                <a:pos x="309" y="573"/>
              </a:cxn>
              <a:cxn ang="0">
                <a:pos x="284" y="563"/>
              </a:cxn>
              <a:cxn ang="0">
                <a:pos x="262" y="551"/>
              </a:cxn>
              <a:cxn ang="0">
                <a:pos x="241" y="538"/>
              </a:cxn>
              <a:cxn ang="0">
                <a:pos x="219" y="523"/>
              </a:cxn>
              <a:cxn ang="0">
                <a:pos x="199" y="507"/>
              </a:cxn>
              <a:cxn ang="0">
                <a:pos x="179" y="490"/>
              </a:cxn>
              <a:cxn ang="0">
                <a:pos x="161" y="474"/>
              </a:cxn>
              <a:cxn ang="0">
                <a:pos x="146" y="460"/>
              </a:cxn>
              <a:cxn ang="0">
                <a:pos x="129" y="443"/>
              </a:cxn>
              <a:cxn ang="0">
                <a:pos x="117" y="428"/>
              </a:cxn>
              <a:cxn ang="0">
                <a:pos x="103" y="410"/>
              </a:cxn>
              <a:cxn ang="0">
                <a:pos x="91" y="394"/>
              </a:cxn>
              <a:cxn ang="0">
                <a:pos x="79" y="377"/>
              </a:cxn>
              <a:cxn ang="0">
                <a:pos x="68" y="359"/>
              </a:cxn>
              <a:cxn ang="0">
                <a:pos x="56" y="339"/>
              </a:cxn>
              <a:cxn ang="0">
                <a:pos x="47" y="320"/>
              </a:cxn>
              <a:cxn ang="0">
                <a:pos x="38" y="302"/>
              </a:cxn>
              <a:cxn ang="0">
                <a:pos x="30" y="281"/>
              </a:cxn>
              <a:cxn ang="0">
                <a:pos x="20" y="253"/>
              </a:cxn>
              <a:cxn ang="0">
                <a:pos x="12" y="229"/>
              </a:cxn>
              <a:cxn ang="0">
                <a:pos x="8" y="207"/>
              </a:cxn>
              <a:cxn ang="0">
                <a:pos x="5" y="188"/>
              </a:cxn>
              <a:cxn ang="0">
                <a:pos x="2" y="172"/>
              </a:cxn>
              <a:cxn ang="0">
                <a:pos x="1" y="155"/>
              </a:cxn>
              <a:cxn ang="0">
                <a:pos x="0" y="137"/>
              </a:cxn>
              <a:cxn ang="0">
                <a:pos x="0" y="120"/>
              </a:cxn>
              <a:cxn ang="0">
                <a:pos x="0" y="104"/>
              </a:cxn>
              <a:cxn ang="0">
                <a:pos x="2" y="77"/>
              </a:cxn>
              <a:cxn ang="0">
                <a:pos x="6" y="47"/>
              </a:cxn>
              <a:cxn ang="0">
                <a:pos x="16" y="0"/>
              </a:cxn>
              <a:cxn ang="0">
                <a:pos x="11" y="72"/>
              </a:cxn>
              <a:cxn ang="0">
                <a:pos x="12" y="93"/>
              </a:cxn>
              <a:cxn ang="0">
                <a:pos x="15" y="111"/>
              </a:cxn>
              <a:cxn ang="0">
                <a:pos x="18" y="129"/>
              </a:cxn>
              <a:cxn ang="0">
                <a:pos x="22" y="146"/>
              </a:cxn>
              <a:cxn ang="0">
                <a:pos x="32" y="182"/>
              </a:cxn>
              <a:cxn ang="0">
                <a:pos x="45" y="214"/>
              </a:cxn>
              <a:cxn ang="0">
                <a:pos x="60" y="243"/>
              </a:cxn>
              <a:cxn ang="0">
                <a:pos x="78" y="271"/>
              </a:cxn>
              <a:cxn ang="0">
                <a:pos x="96" y="295"/>
              </a:cxn>
              <a:cxn ang="0">
                <a:pos x="121" y="326"/>
              </a:cxn>
              <a:cxn ang="0">
                <a:pos x="143" y="353"/>
              </a:cxn>
              <a:cxn ang="0">
                <a:pos x="169" y="377"/>
              </a:cxn>
              <a:cxn ang="0">
                <a:pos x="192" y="397"/>
              </a:cxn>
              <a:cxn ang="0">
                <a:pos x="220" y="419"/>
              </a:cxn>
              <a:cxn ang="0">
                <a:pos x="248" y="438"/>
              </a:cxn>
              <a:cxn ang="0">
                <a:pos x="269" y="454"/>
              </a:cxn>
              <a:cxn ang="0">
                <a:pos x="298" y="471"/>
              </a:cxn>
              <a:cxn ang="0">
                <a:pos x="329" y="488"/>
              </a:cxn>
              <a:cxn ang="0">
                <a:pos x="360" y="501"/>
              </a:cxn>
            </a:cxnLst>
            <a:rect l="0" t="0" r="r" b="b"/>
            <a:pathLst>
              <a:path w="449" h="606">
                <a:moveTo>
                  <a:pt x="360" y="501"/>
                </a:moveTo>
                <a:lnTo>
                  <a:pt x="369" y="478"/>
                </a:lnTo>
                <a:lnTo>
                  <a:pt x="448" y="589"/>
                </a:lnTo>
                <a:lnTo>
                  <a:pt x="315" y="605"/>
                </a:lnTo>
                <a:lnTo>
                  <a:pt x="326" y="581"/>
                </a:lnTo>
                <a:lnTo>
                  <a:pt x="309" y="573"/>
                </a:lnTo>
                <a:lnTo>
                  <a:pt x="284" y="563"/>
                </a:lnTo>
                <a:lnTo>
                  <a:pt x="262" y="551"/>
                </a:lnTo>
                <a:lnTo>
                  <a:pt x="241" y="538"/>
                </a:lnTo>
                <a:lnTo>
                  <a:pt x="219" y="523"/>
                </a:lnTo>
                <a:lnTo>
                  <a:pt x="199" y="507"/>
                </a:lnTo>
                <a:lnTo>
                  <a:pt x="179" y="490"/>
                </a:lnTo>
                <a:lnTo>
                  <a:pt x="161" y="474"/>
                </a:lnTo>
                <a:lnTo>
                  <a:pt x="146" y="460"/>
                </a:lnTo>
                <a:lnTo>
                  <a:pt x="129" y="443"/>
                </a:lnTo>
                <a:lnTo>
                  <a:pt x="117" y="428"/>
                </a:lnTo>
                <a:lnTo>
                  <a:pt x="103" y="410"/>
                </a:lnTo>
                <a:lnTo>
                  <a:pt x="91" y="394"/>
                </a:lnTo>
                <a:lnTo>
                  <a:pt x="79" y="377"/>
                </a:lnTo>
                <a:lnTo>
                  <a:pt x="68" y="359"/>
                </a:lnTo>
                <a:lnTo>
                  <a:pt x="56" y="339"/>
                </a:lnTo>
                <a:lnTo>
                  <a:pt x="47" y="320"/>
                </a:lnTo>
                <a:lnTo>
                  <a:pt x="38" y="302"/>
                </a:lnTo>
                <a:lnTo>
                  <a:pt x="30" y="281"/>
                </a:lnTo>
                <a:lnTo>
                  <a:pt x="20" y="253"/>
                </a:lnTo>
                <a:lnTo>
                  <a:pt x="12" y="229"/>
                </a:lnTo>
                <a:lnTo>
                  <a:pt x="8" y="207"/>
                </a:lnTo>
                <a:lnTo>
                  <a:pt x="5" y="188"/>
                </a:lnTo>
                <a:lnTo>
                  <a:pt x="2" y="172"/>
                </a:lnTo>
                <a:lnTo>
                  <a:pt x="1" y="155"/>
                </a:lnTo>
                <a:lnTo>
                  <a:pt x="0" y="137"/>
                </a:lnTo>
                <a:lnTo>
                  <a:pt x="0" y="120"/>
                </a:lnTo>
                <a:lnTo>
                  <a:pt x="0" y="104"/>
                </a:lnTo>
                <a:lnTo>
                  <a:pt x="2" y="77"/>
                </a:lnTo>
                <a:lnTo>
                  <a:pt x="6" y="47"/>
                </a:lnTo>
                <a:lnTo>
                  <a:pt x="16" y="0"/>
                </a:lnTo>
                <a:lnTo>
                  <a:pt x="11" y="72"/>
                </a:lnTo>
                <a:lnTo>
                  <a:pt x="12" y="93"/>
                </a:lnTo>
                <a:lnTo>
                  <a:pt x="15" y="111"/>
                </a:lnTo>
                <a:lnTo>
                  <a:pt x="18" y="129"/>
                </a:lnTo>
                <a:lnTo>
                  <a:pt x="22" y="146"/>
                </a:lnTo>
                <a:lnTo>
                  <a:pt x="32" y="182"/>
                </a:lnTo>
                <a:lnTo>
                  <a:pt x="45" y="214"/>
                </a:lnTo>
                <a:lnTo>
                  <a:pt x="60" y="243"/>
                </a:lnTo>
                <a:lnTo>
                  <a:pt x="78" y="271"/>
                </a:lnTo>
                <a:lnTo>
                  <a:pt x="96" y="295"/>
                </a:lnTo>
                <a:lnTo>
                  <a:pt x="121" y="326"/>
                </a:lnTo>
                <a:lnTo>
                  <a:pt x="143" y="353"/>
                </a:lnTo>
                <a:lnTo>
                  <a:pt x="169" y="377"/>
                </a:lnTo>
                <a:lnTo>
                  <a:pt x="192" y="397"/>
                </a:lnTo>
                <a:lnTo>
                  <a:pt x="220" y="419"/>
                </a:lnTo>
                <a:lnTo>
                  <a:pt x="248" y="438"/>
                </a:lnTo>
                <a:lnTo>
                  <a:pt x="269" y="454"/>
                </a:lnTo>
                <a:lnTo>
                  <a:pt x="298" y="471"/>
                </a:lnTo>
                <a:lnTo>
                  <a:pt x="329" y="488"/>
                </a:lnTo>
                <a:lnTo>
                  <a:pt x="360" y="501"/>
                </a:lnTo>
              </a:path>
            </a:pathLst>
          </a:custGeom>
          <a:solidFill>
            <a:srgbClr val="A6B0FC"/>
          </a:solidFill>
          <a:ln w="12700" cap="rnd" cmpd="sng">
            <a:noFill/>
            <a:prstDash val="solid"/>
            <a:round/>
            <a:headEnd/>
            <a:tailEnd/>
          </a:ln>
          <a:effectLst/>
        </p:spPr>
        <p:txBody>
          <a:bodyPr/>
          <a:lstStyle>
            <a:defPPr>
              <a:defRPr lang="en-GB"/>
            </a:defPPr>
            <a:lvl1pPr algn="ctr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endParaRPr lang="ru-RU"/>
          </a:p>
        </p:txBody>
      </p:sp>
      <p:sp>
        <p:nvSpPr>
          <p:cNvPr id="16" name="Freeform 6"/>
          <p:cNvSpPr>
            <a:spLocks/>
          </p:cNvSpPr>
          <p:nvPr/>
        </p:nvSpPr>
        <p:spPr bwMode="auto">
          <a:xfrm>
            <a:off x="4014265" y="3891112"/>
            <a:ext cx="1809750" cy="438150"/>
          </a:xfrm>
          <a:custGeom>
            <a:avLst/>
            <a:gdLst/>
            <a:ahLst/>
            <a:cxnLst>
              <a:cxn ang="0">
                <a:pos x="597" y="8"/>
              </a:cxn>
              <a:cxn ang="0">
                <a:pos x="674" y="122"/>
              </a:cxn>
              <a:cxn ang="0">
                <a:pos x="643" y="116"/>
              </a:cxn>
              <a:cxn ang="0">
                <a:pos x="604" y="137"/>
              </a:cxn>
              <a:cxn ang="0">
                <a:pos x="564" y="156"/>
              </a:cxn>
              <a:cxn ang="0">
                <a:pos x="518" y="174"/>
              </a:cxn>
              <a:cxn ang="0">
                <a:pos x="477" y="187"/>
              </a:cxn>
              <a:cxn ang="0">
                <a:pos x="439" y="196"/>
              </a:cxn>
              <a:cxn ang="0">
                <a:pos x="398" y="202"/>
              </a:cxn>
              <a:cxn ang="0">
                <a:pos x="353" y="205"/>
              </a:cxn>
              <a:cxn ang="0">
                <a:pos x="296" y="201"/>
              </a:cxn>
              <a:cxn ang="0">
                <a:pos x="247" y="195"/>
              </a:cxn>
              <a:cxn ang="0">
                <a:pos x="207" y="187"/>
              </a:cxn>
              <a:cxn ang="0">
                <a:pos x="166" y="172"/>
              </a:cxn>
              <a:cxn ang="0">
                <a:pos x="118" y="150"/>
              </a:cxn>
              <a:cxn ang="0">
                <a:pos x="78" y="127"/>
              </a:cxn>
              <a:cxn ang="0">
                <a:pos x="51" y="107"/>
              </a:cxn>
              <a:cxn ang="0">
                <a:pos x="0" y="59"/>
              </a:cxn>
              <a:cxn ang="0">
                <a:pos x="64" y="102"/>
              </a:cxn>
              <a:cxn ang="0">
                <a:pos x="105" y="123"/>
              </a:cxn>
              <a:cxn ang="0">
                <a:pos x="143" y="135"/>
              </a:cxn>
              <a:cxn ang="0">
                <a:pos x="183" y="145"/>
              </a:cxn>
              <a:cxn ang="0">
                <a:pos x="224" y="149"/>
              </a:cxn>
              <a:cxn ang="0">
                <a:pos x="260" y="150"/>
              </a:cxn>
              <a:cxn ang="0">
                <a:pos x="304" y="147"/>
              </a:cxn>
              <a:cxn ang="0">
                <a:pos x="343" y="141"/>
              </a:cxn>
              <a:cxn ang="0">
                <a:pos x="395" y="130"/>
              </a:cxn>
              <a:cxn ang="0">
                <a:pos x="440" y="116"/>
              </a:cxn>
              <a:cxn ang="0">
                <a:pos x="483" y="100"/>
              </a:cxn>
              <a:cxn ang="0">
                <a:pos x="526" y="80"/>
              </a:cxn>
              <a:cxn ang="0">
                <a:pos x="567" y="58"/>
              </a:cxn>
              <a:cxn ang="0">
                <a:pos x="610" y="28"/>
              </a:cxn>
            </a:cxnLst>
            <a:rect l="0" t="0" r="r" b="b"/>
            <a:pathLst>
              <a:path w="731" h="206">
                <a:moveTo>
                  <a:pt x="610" y="28"/>
                </a:moveTo>
                <a:lnTo>
                  <a:pt x="597" y="8"/>
                </a:lnTo>
                <a:lnTo>
                  <a:pt x="730" y="0"/>
                </a:lnTo>
                <a:lnTo>
                  <a:pt x="674" y="122"/>
                </a:lnTo>
                <a:lnTo>
                  <a:pt x="661" y="102"/>
                </a:lnTo>
                <a:lnTo>
                  <a:pt x="643" y="116"/>
                </a:lnTo>
                <a:lnTo>
                  <a:pt x="620" y="129"/>
                </a:lnTo>
                <a:lnTo>
                  <a:pt x="604" y="137"/>
                </a:lnTo>
                <a:lnTo>
                  <a:pt x="586" y="146"/>
                </a:lnTo>
                <a:lnTo>
                  <a:pt x="564" y="156"/>
                </a:lnTo>
                <a:lnTo>
                  <a:pt x="542" y="166"/>
                </a:lnTo>
                <a:lnTo>
                  <a:pt x="518" y="174"/>
                </a:lnTo>
                <a:lnTo>
                  <a:pt x="500" y="179"/>
                </a:lnTo>
                <a:lnTo>
                  <a:pt x="477" y="187"/>
                </a:lnTo>
                <a:lnTo>
                  <a:pt x="455" y="193"/>
                </a:lnTo>
                <a:lnTo>
                  <a:pt x="439" y="196"/>
                </a:lnTo>
                <a:lnTo>
                  <a:pt x="417" y="201"/>
                </a:lnTo>
                <a:lnTo>
                  <a:pt x="398" y="202"/>
                </a:lnTo>
                <a:lnTo>
                  <a:pt x="375" y="204"/>
                </a:lnTo>
                <a:lnTo>
                  <a:pt x="353" y="205"/>
                </a:lnTo>
                <a:lnTo>
                  <a:pt x="324" y="202"/>
                </a:lnTo>
                <a:lnTo>
                  <a:pt x="296" y="201"/>
                </a:lnTo>
                <a:lnTo>
                  <a:pt x="270" y="198"/>
                </a:lnTo>
                <a:lnTo>
                  <a:pt x="247" y="195"/>
                </a:lnTo>
                <a:lnTo>
                  <a:pt x="226" y="192"/>
                </a:lnTo>
                <a:lnTo>
                  <a:pt x="207" y="187"/>
                </a:lnTo>
                <a:lnTo>
                  <a:pt x="184" y="180"/>
                </a:lnTo>
                <a:lnTo>
                  <a:pt x="166" y="172"/>
                </a:lnTo>
                <a:lnTo>
                  <a:pt x="142" y="162"/>
                </a:lnTo>
                <a:lnTo>
                  <a:pt x="118" y="150"/>
                </a:lnTo>
                <a:lnTo>
                  <a:pt x="101" y="140"/>
                </a:lnTo>
                <a:lnTo>
                  <a:pt x="78" y="127"/>
                </a:lnTo>
                <a:lnTo>
                  <a:pt x="62" y="116"/>
                </a:lnTo>
                <a:lnTo>
                  <a:pt x="51" y="107"/>
                </a:lnTo>
                <a:lnTo>
                  <a:pt x="32" y="91"/>
                </a:lnTo>
                <a:lnTo>
                  <a:pt x="0" y="59"/>
                </a:lnTo>
                <a:lnTo>
                  <a:pt x="44" y="89"/>
                </a:lnTo>
                <a:lnTo>
                  <a:pt x="64" y="102"/>
                </a:lnTo>
                <a:lnTo>
                  <a:pt x="83" y="113"/>
                </a:lnTo>
                <a:lnTo>
                  <a:pt x="105" y="123"/>
                </a:lnTo>
                <a:lnTo>
                  <a:pt x="124" y="129"/>
                </a:lnTo>
                <a:lnTo>
                  <a:pt x="143" y="135"/>
                </a:lnTo>
                <a:lnTo>
                  <a:pt x="166" y="141"/>
                </a:lnTo>
                <a:lnTo>
                  <a:pt x="183" y="145"/>
                </a:lnTo>
                <a:lnTo>
                  <a:pt x="203" y="148"/>
                </a:lnTo>
                <a:lnTo>
                  <a:pt x="224" y="149"/>
                </a:lnTo>
                <a:lnTo>
                  <a:pt x="244" y="149"/>
                </a:lnTo>
                <a:lnTo>
                  <a:pt x="260" y="150"/>
                </a:lnTo>
                <a:lnTo>
                  <a:pt x="282" y="148"/>
                </a:lnTo>
                <a:lnTo>
                  <a:pt x="304" y="147"/>
                </a:lnTo>
                <a:lnTo>
                  <a:pt x="323" y="144"/>
                </a:lnTo>
                <a:lnTo>
                  <a:pt x="343" y="141"/>
                </a:lnTo>
                <a:lnTo>
                  <a:pt x="369" y="137"/>
                </a:lnTo>
                <a:lnTo>
                  <a:pt x="395" y="130"/>
                </a:lnTo>
                <a:lnTo>
                  <a:pt x="418" y="123"/>
                </a:lnTo>
                <a:lnTo>
                  <a:pt x="440" y="116"/>
                </a:lnTo>
                <a:lnTo>
                  <a:pt x="463" y="108"/>
                </a:lnTo>
                <a:lnTo>
                  <a:pt x="483" y="100"/>
                </a:lnTo>
                <a:lnTo>
                  <a:pt x="503" y="91"/>
                </a:lnTo>
                <a:lnTo>
                  <a:pt x="526" y="80"/>
                </a:lnTo>
                <a:lnTo>
                  <a:pt x="544" y="72"/>
                </a:lnTo>
                <a:lnTo>
                  <a:pt x="567" y="58"/>
                </a:lnTo>
                <a:lnTo>
                  <a:pt x="585" y="48"/>
                </a:lnTo>
                <a:lnTo>
                  <a:pt x="610" y="28"/>
                </a:lnTo>
              </a:path>
            </a:pathLst>
          </a:custGeom>
          <a:solidFill>
            <a:srgbClr val="DDF2FF"/>
          </a:solidFill>
          <a:ln w="12700" cap="rnd" cmpd="sng">
            <a:noFill/>
            <a:prstDash val="solid"/>
            <a:round/>
            <a:headEnd/>
            <a:tailEnd/>
          </a:ln>
          <a:effectLst/>
        </p:spPr>
        <p:txBody>
          <a:bodyPr/>
          <a:lstStyle>
            <a:defPPr>
              <a:defRPr lang="en-GB"/>
            </a:defPPr>
            <a:lvl1pPr algn="ctr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endParaRPr lang="ru-RU"/>
          </a:p>
        </p:txBody>
      </p:sp>
      <p:sp>
        <p:nvSpPr>
          <p:cNvPr id="17" name="Freeform 8"/>
          <p:cNvSpPr>
            <a:spLocks/>
          </p:cNvSpPr>
          <p:nvPr/>
        </p:nvSpPr>
        <p:spPr bwMode="auto">
          <a:xfrm>
            <a:off x="4977554" y="2456918"/>
            <a:ext cx="854075" cy="1466850"/>
          </a:xfrm>
          <a:custGeom>
            <a:avLst/>
            <a:gdLst/>
            <a:ahLst/>
            <a:cxnLst>
              <a:cxn ang="0">
                <a:pos x="207" y="123"/>
              </a:cxn>
              <a:cxn ang="0">
                <a:pos x="343" y="102"/>
              </a:cxn>
              <a:cxn ang="0">
                <a:pos x="324" y="128"/>
              </a:cxn>
              <a:cxn ang="0">
                <a:pos x="326" y="172"/>
              </a:cxn>
              <a:cxn ang="0">
                <a:pos x="326" y="217"/>
              </a:cxn>
              <a:cxn ang="0">
                <a:pos x="323" y="266"/>
              </a:cxn>
              <a:cxn ang="0">
                <a:pos x="318" y="308"/>
              </a:cxn>
              <a:cxn ang="0">
                <a:pos x="310" y="347"/>
              </a:cxn>
              <a:cxn ang="0">
                <a:pos x="298" y="386"/>
              </a:cxn>
              <a:cxn ang="0">
                <a:pos x="281" y="428"/>
              </a:cxn>
              <a:cxn ang="0">
                <a:pos x="254" y="479"/>
              </a:cxn>
              <a:cxn ang="0">
                <a:pos x="228" y="521"/>
              </a:cxn>
              <a:cxn ang="0">
                <a:pos x="203" y="553"/>
              </a:cxn>
              <a:cxn ang="0">
                <a:pos x="173" y="585"/>
              </a:cxn>
              <a:cxn ang="0">
                <a:pos x="133" y="618"/>
              </a:cxn>
              <a:cxn ang="0">
                <a:pos x="94" y="645"/>
              </a:cxn>
              <a:cxn ang="0">
                <a:pos x="65" y="661"/>
              </a:cxn>
              <a:cxn ang="0">
                <a:pos x="0" y="688"/>
              </a:cxn>
              <a:cxn ang="0">
                <a:pos x="66" y="647"/>
              </a:cxn>
              <a:cxn ang="0">
                <a:pos x="102" y="619"/>
              </a:cxn>
              <a:cxn ang="0">
                <a:pos x="130" y="589"/>
              </a:cxn>
              <a:cxn ang="0">
                <a:pos x="155" y="556"/>
              </a:cxn>
              <a:cxn ang="0">
                <a:pos x="177" y="522"/>
              </a:cxn>
              <a:cxn ang="0">
                <a:pos x="193" y="490"/>
              </a:cxn>
              <a:cxn ang="0">
                <a:pos x="209" y="449"/>
              </a:cxn>
              <a:cxn ang="0">
                <a:pos x="220" y="410"/>
              </a:cxn>
              <a:cxn ang="0">
                <a:pos x="231" y="359"/>
              </a:cxn>
              <a:cxn ang="0">
                <a:pos x="239" y="312"/>
              </a:cxn>
              <a:cxn ang="0">
                <a:pos x="242" y="266"/>
              </a:cxn>
              <a:cxn ang="0">
                <a:pos x="242" y="220"/>
              </a:cxn>
              <a:cxn ang="0">
                <a:pos x="240" y="172"/>
              </a:cxn>
              <a:cxn ang="0">
                <a:pos x="230" y="120"/>
              </a:cxn>
            </a:cxnLst>
            <a:rect l="0" t="0" r="r" b="b"/>
            <a:pathLst>
              <a:path w="344" h="689">
                <a:moveTo>
                  <a:pt x="230" y="120"/>
                </a:moveTo>
                <a:lnTo>
                  <a:pt x="207" y="123"/>
                </a:lnTo>
                <a:lnTo>
                  <a:pt x="255" y="0"/>
                </a:lnTo>
                <a:lnTo>
                  <a:pt x="343" y="102"/>
                </a:lnTo>
                <a:lnTo>
                  <a:pt x="319" y="106"/>
                </a:lnTo>
                <a:lnTo>
                  <a:pt x="324" y="128"/>
                </a:lnTo>
                <a:lnTo>
                  <a:pt x="326" y="154"/>
                </a:lnTo>
                <a:lnTo>
                  <a:pt x="326" y="172"/>
                </a:lnTo>
                <a:lnTo>
                  <a:pt x="327" y="192"/>
                </a:lnTo>
                <a:lnTo>
                  <a:pt x="326" y="217"/>
                </a:lnTo>
                <a:lnTo>
                  <a:pt x="325" y="240"/>
                </a:lnTo>
                <a:lnTo>
                  <a:pt x="323" y="266"/>
                </a:lnTo>
                <a:lnTo>
                  <a:pt x="321" y="284"/>
                </a:lnTo>
                <a:lnTo>
                  <a:pt x="318" y="308"/>
                </a:lnTo>
                <a:lnTo>
                  <a:pt x="314" y="331"/>
                </a:lnTo>
                <a:lnTo>
                  <a:pt x="310" y="347"/>
                </a:lnTo>
                <a:lnTo>
                  <a:pt x="305" y="368"/>
                </a:lnTo>
                <a:lnTo>
                  <a:pt x="298" y="386"/>
                </a:lnTo>
                <a:lnTo>
                  <a:pt x="290" y="408"/>
                </a:lnTo>
                <a:lnTo>
                  <a:pt x="281" y="428"/>
                </a:lnTo>
                <a:lnTo>
                  <a:pt x="268" y="453"/>
                </a:lnTo>
                <a:lnTo>
                  <a:pt x="254" y="479"/>
                </a:lnTo>
                <a:lnTo>
                  <a:pt x="241" y="500"/>
                </a:lnTo>
                <a:lnTo>
                  <a:pt x="228" y="521"/>
                </a:lnTo>
                <a:lnTo>
                  <a:pt x="215" y="538"/>
                </a:lnTo>
                <a:lnTo>
                  <a:pt x="203" y="553"/>
                </a:lnTo>
                <a:lnTo>
                  <a:pt x="187" y="571"/>
                </a:lnTo>
                <a:lnTo>
                  <a:pt x="173" y="585"/>
                </a:lnTo>
                <a:lnTo>
                  <a:pt x="154" y="601"/>
                </a:lnTo>
                <a:lnTo>
                  <a:pt x="133" y="618"/>
                </a:lnTo>
                <a:lnTo>
                  <a:pt x="116" y="630"/>
                </a:lnTo>
                <a:lnTo>
                  <a:pt x="94" y="645"/>
                </a:lnTo>
                <a:lnTo>
                  <a:pt x="78" y="655"/>
                </a:lnTo>
                <a:lnTo>
                  <a:pt x="65" y="661"/>
                </a:lnTo>
                <a:lnTo>
                  <a:pt x="43" y="672"/>
                </a:lnTo>
                <a:lnTo>
                  <a:pt x="0" y="688"/>
                </a:lnTo>
                <a:lnTo>
                  <a:pt x="46" y="660"/>
                </a:lnTo>
                <a:lnTo>
                  <a:pt x="66" y="647"/>
                </a:lnTo>
                <a:lnTo>
                  <a:pt x="85" y="634"/>
                </a:lnTo>
                <a:lnTo>
                  <a:pt x="102" y="619"/>
                </a:lnTo>
                <a:lnTo>
                  <a:pt x="116" y="604"/>
                </a:lnTo>
                <a:lnTo>
                  <a:pt x="130" y="589"/>
                </a:lnTo>
                <a:lnTo>
                  <a:pt x="145" y="572"/>
                </a:lnTo>
                <a:lnTo>
                  <a:pt x="155" y="556"/>
                </a:lnTo>
                <a:lnTo>
                  <a:pt x="167" y="541"/>
                </a:lnTo>
                <a:lnTo>
                  <a:pt x="177" y="522"/>
                </a:lnTo>
                <a:lnTo>
                  <a:pt x="185" y="504"/>
                </a:lnTo>
                <a:lnTo>
                  <a:pt x="193" y="490"/>
                </a:lnTo>
                <a:lnTo>
                  <a:pt x="200" y="469"/>
                </a:lnTo>
                <a:lnTo>
                  <a:pt x="209" y="449"/>
                </a:lnTo>
                <a:lnTo>
                  <a:pt x="214" y="431"/>
                </a:lnTo>
                <a:lnTo>
                  <a:pt x="220" y="410"/>
                </a:lnTo>
                <a:lnTo>
                  <a:pt x="227" y="385"/>
                </a:lnTo>
                <a:lnTo>
                  <a:pt x="231" y="359"/>
                </a:lnTo>
                <a:lnTo>
                  <a:pt x="235" y="334"/>
                </a:lnTo>
                <a:lnTo>
                  <a:pt x="239" y="312"/>
                </a:lnTo>
                <a:lnTo>
                  <a:pt x="241" y="287"/>
                </a:lnTo>
                <a:lnTo>
                  <a:pt x="242" y="266"/>
                </a:lnTo>
                <a:lnTo>
                  <a:pt x="242" y="245"/>
                </a:lnTo>
                <a:lnTo>
                  <a:pt x="242" y="220"/>
                </a:lnTo>
                <a:lnTo>
                  <a:pt x="242" y="198"/>
                </a:lnTo>
                <a:lnTo>
                  <a:pt x="240" y="172"/>
                </a:lnTo>
                <a:lnTo>
                  <a:pt x="237" y="151"/>
                </a:lnTo>
                <a:lnTo>
                  <a:pt x="230" y="120"/>
                </a:lnTo>
              </a:path>
            </a:pathLst>
          </a:custGeom>
          <a:solidFill>
            <a:schemeClr val="tx2"/>
          </a:solidFill>
          <a:ln w="12700" cap="rnd" cmpd="sng">
            <a:noFill/>
            <a:prstDash val="solid"/>
            <a:round/>
            <a:headEnd/>
            <a:tailEnd/>
          </a:ln>
          <a:effectLst/>
        </p:spPr>
        <p:txBody>
          <a:bodyPr/>
          <a:lstStyle>
            <a:defPPr>
              <a:defRPr lang="en-GB"/>
            </a:defPPr>
            <a:lvl1pPr algn="ctr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5034" y="4581128"/>
            <a:ext cx="1860461" cy="7145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8992" y="5496446"/>
            <a:ext cx="1724573" cy="6271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4156" y="5045398"/>
            <a:ext cx="1756528" cy="7646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7724" y="3097212"/>
            <a:ext cx="1201688" cy="73033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062001" y="5869647"/>
            <a:ext cx="302433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 smtClean="0"/>
              <a:t>ВНИМАНИЕ</a:t>
            </a:r>
            <a:endParaRPr lang="en-US" sz="900" dirty="0" smtClean="0"/>
          </a:p>
          <a:p>
            <a:pPr algn="just"/>
            <a:r>
              <a:rPr lang="ru-RU" sz="900" dirty="0" smtClean="0"/>
              <a:t>Штамп «ВЫПУСК РАЗРЕШЕН» расположен в данной презентации исключительно в демонстрационных целях </a:t>
            </a:r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15228381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0272" y="1859038"/>
            <a:ext cx="1886231" cy="1423247"/>
          </a:xfrm>
          <a:prstGeom prst="rect">
            <a:avLst/>
          </a:prstGeom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247320857"/>
              </p:ext>
            </p:extLst>
          </p:nvPr>
        </p:nvGraphicFramePr>
        <p:xfrm>
          <a:off x="251520" y="836712"/>
          <a:ext cx="8645029" cy="5754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9505"/>
            <a:ext cx="6552728" cy="562074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chemeClr val="bg1"/>
                </a:solidFill>
              </a:rPr>
              <a:t>Согласованные бизнес-процессы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056" y="4418184"/>
            <a:ext cx="1107629" cy="479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05878" y="4437112"/>
            <a:ext cx="828787" cy="442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49173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1071</TotalTime>
  <Words>884</Words>
  <Application>Microsoft Office PowerPoint</Application>
  <PresentationFormat>Экран (4:3)</PresentationFormat>
  <Paragraphs>101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Продажа сертифицированных стандартных образцов </vt:lpstr>
      <vt:lpstr>Европейская и Американская Фармакопеи</vt:lpstr>
      <vt:lpstr>Услуги по получению разрешений на ввоз в соответствующих инстанциях  </vt:lpstr>
      <vt:lpstr>Доставка “от двери отправителя – до двери получателя” с соблюдением “холодовой цепи”</vt:lpstr>
      <vt:lpstr>Обработка опасных грузов</vt:lpstr>
      <vt:lpstr>Брокерские услуги и услуги по таможенной очистке во всех московских аэропортах и почтовых экспресс-терминалах. </vt:lpstr>
      <vt:lpstr>Согласованные бизнес-процессы</vt:lpstr>
      <vt:lpstr>КОНТРОЛЬ И НАДЕЖНОСТЬ  НА КАЖДОМ ЭТАПЕ ДОСТАВКИ </vt:lpstr>
      <vt:lpstr>Услуги ответственного хранения </vt:lpstr>
      <vt:lpstr>Презентация PowerPoint</vt:lpstr>
    </vt:vector>
  </TitlesOfParts>
  <Company>Офис 308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info</dc:creator>
  <cp:lastModifiedBy>Admin</cp:lastModifiedBy>
  <cp:revision>120</cp:revision>
  <cp:lastPrinted>2013-07-29T11:42:59Z</cp:lastPrinted>
  <dcterms:created xsi:type="dcterms:W3CDTF">2013-07-25T08:13:53Z</dcterms:created>
  <dcterms:modified xsi:type="dcterms:W3CDTF">2017-12-29T08:34:52Z</dcterms:modified>
</cp:coreProperties>
</file>